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9" r:id="rId2"/>
    <p:sldId id="260" r:id="rId3"/>
    <p:sldId id="302" r:id="rId4"/>
    <p:sldId id="293" r:id="rId5"/>
    <p:sldId id="297" r:id="rId6"/>
    <p:sldId id="298" r:id="rId7"/>
    <p:sldId id="299" r:id="rId8"/>
    <p:sldId id="300" r:id="rId9"/>
    <p:sldId id="266" r:id="rId10"/>
    <p:sldId id="258" r:id="rId11"/>
    <p:sldId id="267" r:id="rId12"/>
    <p:sldId id="268" r:id="rId13"/>
    <p:sldId id="308" r:id="rId14"/>
    <p:sldId id="288" r:id="rId15"/>
    <p:sldId id="265" r:id="rId16"/>
    <p:sldId id="307" r:id="rId17"/>
    <p:sldId id="271" r:id="rId18"/>
    <p:sldId id="272" r:id="rId19"/>
    <p:sldId id="289" r:id="rId20"/>
    <p:sldId id="290" r:id="rId21"/>
    <p:sldId id="275" r:id="rId22"/>
    <p:sldId id="278" r:id="rId23"/>
    <p:sldId id="306" r:id="rId24"/>
    <p:sldId id="303" r:id="rId25"/>
    <p:sldId id="304" r:id="rId26"/>
    <p:sldId id="284" r:id="rId27"/>
    <p:sldId id="256" r:id="rId28"/>
    <p:sldId id="292" r:id="rId29"/>
  </p:sldIdLst>
  <p:sldSz cx="9906000" cy="6858000" type="A4"/>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B6B893"/>
    <a:srgbClr val="C69F38"/>
    <a:srgbClr val="D3D6C1"/>
    <a:srgbClr val="E2E4D7"/>
    <a:srgbClr val="93996B"/>
    <a:srgbClr val="FBB040"/>
    <a:srgbClr val="52BC95"/>
    <a:srgbClr val="52B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616" y="176"/>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BA08BA6-2D57-4BD0-AC39-AED0BC284300}" type="datetimeFigureOut">
              <a:rPr lang="en-US" smtClean="0"/>
              <a:t>12/29/20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2FB1CA-C30C-4CCF-A1C5-D31A873AE8F1}" type="slidenum">
              <a:rPr lang="en-US" smtClean="0"/>
              <a:t>‹#›</a:t>
            </a:fld>
            <a:endParaRPr lang="en-US"/>
          </a:p>
        </p:txBody>
      </p:sp>
    </p:spTree>
    <p:extLst>
      <p:ext uri="{BB962C8B-B14F-4D97-AF65-F5344CB8AC3E}">
        <p14:creationId xmlns:p14="http://schemas.microsoft.com/office/powerpoint/2010/main" val="39659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006B0F-A739-084B-9A35-9C6CA43C4999}" type="datetimeFigureOut">
              <a:rPr lang="en-US" smtClean="0"/>
              <a:t>12/29/20</a:t>
            </a:fld>
            <a:endParaRPr lang="en-US"/>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7178E2-9255-A544-B602-B73358ACACCA}" type="slidenum">
              <a:rPr lang="en-US" smtClean="0"/>
              <a:t>‹#›</a:t>
            </a:fld>
            <a:endParaRPr lang="en-US"/>
          </a:p>
        </p:txBody>
      </p:sp>
    </p:spTree>
    <p:extLst>
      <p:ext uri="{BB962C8B-B14F-4D97-AF65-F5344CB8AC3E}">
        <p14:creationId xmlns:p14="http://schemas.microsoft.com/office/powerpoint/2010/main" val="200017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Say: </a:t>
            </a:r>
            <a:r>
              <a:rPr lang="en-US"/>
              <a:t>Good </a:t>
            </a:r>
            <a:r>
              <a:rPr lang="en-US" u="sng"/>
              <a:t>morning or good afternoon</a:t>
            </a:r>
            <a:r>
              <a:rPr lang="en-US"/>
              <a:t>, welcome to our presentation on the important</a:t>
            </a:r>
            <a:r>
              <a:rPr lang="en-US" baseline="0"/>
              <a:t> role that you, as a parent play in your child’s school attendance.</a:t>
            </a:r>
            <a:endParaRPr lang="en-US"/>
          </a:p>
          <a:p>
            <a:pPr lvl="0"/>
            <a:endParaRPr lang="en-US"/>
          </a:p>
          <a:p>
            <a:r>
              <a:rPr lang="en-US"/>
              <a:t>My name is ___________________________. I am the Parent Leader assigned to this school. Today, I will be sharing some valuable information</a:t>
            </a:r>
            <a:r>
              <a:rPr lang="en-US" baseline="0"/>
              <a:t> about school attendance.</a:t>
            </a:r>
            <a:endParaRPr lang="en-US"/>
          </a:p>
          <a:p>
            <a:pPr lvl="0"/>
            <a:r>
              <a:rPr lang="en-US"/>
              <a:t>I want to thank you for coming and supporting your child and their school</a:t>
            </a:r>
            <a:r>
              <a:rPr lang="en-US" baseline="0"/>
              <a:t> success.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a:t>
            </a:fld>
            <a:endParaRPr lang="en-US"/>
          </a:p>
        </p:txBody>
      </p:sp>
    </p:spTree>
    <p:extLst>
      <p:ext uri="{BB962C8B-B14F-4D97-AF65-F5344CB8AC3E}">
        <p14:creationId xmlns:p14="http://schemas.microsoft.com/office/powerpoint/2010/main" val="33857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10</a:t>
            </a:fld>
            <a:endParaRPr lang="en-US"/>
          </a:p>
        </p:txBody>
      </p:sp>
    </p:spTree>
    <p:extLst>
      <p:ext uri="{BB962C8B-B14F-4D97-AF65-F5344CB8AC3E}">
        <p14:creationId xmlns:p14="http://schemas.microsoft.com/office/powerpoint/2010/main" val="26126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a:t>Say: </a:t>
            </a:r>
            <a:r>
              <a:rPr lang="en-US" baseline="0"/>
              <a:t>The law in California says all children between the ages of 6 and </a:t>
            </a:r>
            <a:r>
              <a:rPr lang="en-US"/>
              <a:t>18 must attend school .  </a:t>
            </a:r>
            <a:r>
              <a:rPr lang="en-US" baseline="0"/>
              <a:t>It is our responsibility as parents and guardians to make sure that our children do not miss school unless they have a valid excuse.</a:t>
            </a:r>
            <a:endParaRPr lang="en-US"/>
          </a:p>
          <a:p>
            <a:endParaRPr lang="en-US" baseline="0"/>
          </a:p>
          <a:p>
            <a:r>
              <a:rPr lang="en-US" b="0" baseline="0"/>
              <a:t>For additional information, </a:t>
            </a:r>
            <a:r>
              <a:rPr lang="en-US" baseline="0"/>
              <a:t>refer to the School Attendance Brochure in your packet (in English and Spanish).  You can also find important information about attendance related laws in California in the LAUSD Parent-Student Handbook.</a:t>
            </a:r>
          </a:p>
        </p:txBody>
      </p:sp>
      <p:sp>
        <p:nvSpPr>
          <p:cNvPr id="4" name="Slide Number Placeholder 3"/>
          <p:cNvSpPr>
            <a:spLocks noGrp="1"/>
          </p:cNvSpPr>
          <p:nvPr>
            <p:ph type="sldNum" sz="quarter" idx="10"/>
          </p:nvPr>
        </p:nvSpPr>
        <p:spPr/>
        <p:txBody>
          <a:bodyPr/>
          <a:lstStyle/>
          <a:p>
            <a:fld id="{0A7178E2-9255-A544-B602-B73358ACACCA}" type="slidenum">
              <a:rPr lang="en-US" smtClean="0"/>
              <a:t>11</a:t>
            </a:fld>
            <a:endParaRPr lang="en-US"/>
          </a:p>
        </p:txBody>
      </p:sp>
    </p:spTree>
    <p:extLst>
      <p:ext uri="{BB962C8B-B14F-4D97-AF65-F5344CB8AC3E}">
        <p14:creationId xmlns:p14="http://schemas.microsoft.com/office/powerpoint/2010/main" val="415793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baseline="0"/>
              <a:t>This means that parents, not the school are responsible for bringing their child to schools.</a:t>
            </a:r>
            <a:r>
              <a:rPr lang="en-US" baseline="0"/>
              <a:t>.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12</a:t>
            </a:fld>
            <a:endParaRPr lang="en-US"/>
          </a:p>
        </p:txBody>
      </p:sp>
    </p:spTree>
    <p:extLst>
      <p:ext uri="{BB962C8B-B14F-4D97-AF65-F5344CB8AC3E}">
        <p14:creationId xmlns:p14="http://schemas.microsoft.com/office/powerpoint/2010/main" val="9045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How many of you have seen this poster/image before? Do you know what it means? </a:t>
            </a:r>
          </a:p>
          <a:p>
            <a:endParaRPr lang="en-US" b="0" baseline="0"/>
          </a:p>
          <a:p>
            <a:r>
              <a:rPr lang="en-US" b="1" baseline="0"/>
              <a:t>Say: </a:t>
            </a:r>
            <a:r>
              <a:rPr lang="en-US" b="0" baseline="0"/>
              <a:t>This poster was created to promote our District’s attendance campaign in order to help bring awareness of the importance of attendance to all our students, parents and staff. </a:t>
            </a:r>
            <a:r>
              <a:rPr lang="en-US">
                <a:latin typeface="Times New Roman" pitchFamily="18" charset="0"/>
              </a:rPr>
              <a:t>The slogan, “I Rise. I Attend. I Matter.” signifies our hope to empower each student to rise, attend every day, and create a life of meaning and purpose.</a:t>
            </a:r>
          </a:p>
          <a:p>
            <a:endParaRPr lang="en-US">
              <a:latin typeface="Times New Roman" pitchFamily="18" charset="0"/>
            </a:endParaRPr>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attendance is important.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why attendance is important.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13</a:t>
            </a:fld>
            <a:endParaRPr lang="en-US"/>
          </a:p>
        </p:txBody>
      </p:sp>
    </p:spTree>
    <p:extLst>
      <p:ext uri="{BB962C8B-B14F-4D97-AF65-F5344CB8AC3E}">
        <p14:creationId xmlns:p14="http://schemas.microsoft.com/office/powerpoint/2010/main" val="2792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Attendance strongly affects academic success in school, because if the student is not in class they cannot learn and fall behind. </a:t>
            </a:r>
          </a:p>
          <a:p>
            <a:endParaRPr lang="en-US" b="0" baseline="0"/>
          </a:p>
          <a:p>
            <a:r>
              <a:rPr lang="en-US" b="1" baseline="0"/>
              <a:t>Facilitator: </a:t>
            </a:r>
            <a:r>
              <a:rPr lang="en-US" b="0" i="1" baseline="0"/>
              <a:t>Please ask for volunteers to read the bullet points </a:t>
            </a:r>
            <a:r>
              <a:rPr lang="en-US" b="0" baseline="0"/>
              <a:t> </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14</a:t>
            </a:fld>
            <a:endParaRPr lang="en-US"/>
          </a:p>
        </p:txBody>
      </p:sp>
    </p:spTree>
    <p:extLst>
      <p:ext uri="{BB962C8B-B14F-4D97-AF65-F5344CB8AC3E}">
        <p14:creationId xmlns:p14="http://schemas.microsoft.com/office/powerpoint/2010/main" val="415012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a:t>Say: </a:t>
            </a:r>
            <a:r>
              <a:rPr lang="en-US" altLang="en-US"/>
              <a:t>A</a:t>
            </a:r>
            <a:r>
              <a:rPr lang="en-US" altLang="en-US" b="0" baseline="0"/>
              <a:t>bsence refers to all absences, whether they are excused or unexcused. Lost instruction due to chronic absence can lead to social and economic consequences well into adulthood.  These consequences can occur even if the student had a valid reason to be absent. </a:t>
            </a:r>
          </a:p>
          <a:p>
            <a:pPr eaLnBrk="1" hangingPunct="1">
              <a:spcBef>
                <a:spcPct val="0"/>
              </a:spcBef>
            </a:pPr>
            <a:endParaRPr lang="en-US" altLang="en-US" b="0" u="sng" baseline="0">
              <a:solidFill>
                <a:srgbClr val="FF0000"/>
              </a:solidFill>
            </a:endParaRPr>
          </a:p>
          <a:p>
            <a:pPr eaLnBrk="1" hangingPunct="1">
              <a:spcBef>
                <a:spcPct val="0"/>
              </a:spcBef>
            </a:pPr>
            <a:r>
              <a:rPr lang="en-US" altLang="en-US" b="1" u="none">
                <a:solidFill>
                  <a:srgbClr val="FF0000"/>
                </a:solidFill>
              </a:rPr>
              <a:t>Ask: </a:t>
            </a:r>
            <a:r>
              <a:rPr lang="en-US" altLang="en-US" b="0" u="none">
                <a:solidFill>
                  <a:srgbClr val="FF0000"/>
                </a:solidFill>
              </a:rPr>
              <a:t>What</a:t>
            </a:r>
            <a:r>
              <a:rPr lang="en-US" altLang="en-US" b="0" u="none" baseline="0">
                <a:solidFill>
                  <a:srgbClr val="FF0000"/>
                </a:solidFill>
              </a:rPr>
              <a:t> are some </a:t>
            </a:r>
            <a:r>
              <a:rPr lang="en-US" altLang="en-US" b="0" u="none">
                <a:solidFill>
                  <a:srgbClr val="FF0000"/>
                </a:solidFill>
              </a:rPr>
              <a:t>give examples of social and economic consequences? </a:t>
            </a:r>
          </a:p>
          <a:p>
            <a:pPr eaLnBrk="1" hangingPunct="1">
              <a:spcBef>
                <a:spcPct val="0"/>
              </a:spcBef>
            </a:pPr>
            <a:endParaRPr lang="en-US" altLang="en-US" u="sng">
              <a:solidFill>
                <a:srgbClr val="FF0000"/>
              </a:solidFill>
            </a:endParaRPr>
          </a:p>
          <a:p>
            <a:pPr eaLnBrk="1" hangingPunct="1">
              <a:spcBef>
                <a:spcPct val="0"/>
              </a:spcBef>
            </a:pPr>
            <a:r>
              <a:rPr lang="en-US" altLang="en-US" b="1">
                <a:solidFill>
                  <a:srgbClr val="FF0000"/>
                </a:solidFill>
              </a:rPr>
              <a:t>Say</a:t>
            </a:r>
            <a:r>
              <a:rPr lang="en-US" altLang="en-US">
                <a:solidFill>
                  <a:srgbClr val="FF0000"/>
                </a:solidFill>
              </a:rPr>
              <a:t>: When your child is absent for any reason, they miss valuable instruction.  When a child misses one day of school, it can take 3</a:t>
            </a:r>
            <a:r>
              <a:rPr lang="en-US" altLang="en-US" baseline="0">
                <a:solidFill>
                  <a:srgbClr val="FF0000"/>
                </a:solidFill>
              </a:rPr>
              <a:t> </a:t>
            </a:r>
            <a:r>
              <a:rPr lang="en-US" altLang="en-US">
                <a:solidFill>
                  <a:srgbClr val="FF0000"/>
                </a:solidFill>
              </a:rPr>
              <a:t>days to catch up.  </a:t>
            </a:r>
          </a:p>
          <a:p>
            <a:pPr eaLnBrk="1" hangingPunct="1">
              <a:spcBef>
                <a:spcPct val="0"/>
              </a:spcBef>
            </a:pPr>
            <a:endParaRPr lang="en-US" altLang="en-US" b="0">
              <a:solidFill>
                <a:srgbClr val="FF0000"/>
              </a:solidFill>
            </a:endParaRPr>
          </a:p>
          <a:p>
            <a:pPr eaLnBrk="1" hangingPunct="1">
              <a:spcBef>
                <a:spcPct val="0"/>
              </a:spcBef>
            </a:pPr>
            <a:r>
              <a:rPr lang="en-US" altLang="en-US" b="1">
                <a:solidFill>
                  <a:srgbClr val="FF0000"/>
                </a:solidFill>
              </a:rPr>
              <a:t>Ask</a:t>
            </a:r>
            <a:r>
              <a:rPr lang="en-US" altLang="en-US">
                <a:solidFill>
                  <a:srgbClr val="FF0000"/>
                </a:solidFill>
              </a:rPr>
              <a:t>: How many days will it take your child to catch up in school if they miss 3 days? </a:t>
            </a:r>
            <a:endParaRPr lang="en-US" altLang="en-US" b="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15</a:t>
            </a:fld>
            <a:endParaRPr lang="en-US"/>
          </a:p>
        </p:txBody>
      </p:sp>
    </p:spTree>
    <p:extLst>
      <p:ext uri="{BB962C8B-B14F-4D97-AF65-F5344CB8AC3E}">
        <p14:creationId xmlns:p14="http://schemas.microsoft.com/office/powerpoint/2010/main" val="305011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Say:</a:t>
            </a:r>
            <a:r>
              <a:rPr lang="en-US" altLang="en-US" b="1" baseline="0"/>
              <a:t> </a:t>
            </a:r>
            <a:r>
              <a:rPr lang="en-US" altLang="en-US"/>
              <a:t>What</a:t>
            </a:r>
            <a:r>
              <a:rPr lang="en-US" altLang="en-US" baseline="0"/>
              <a:t> are common reasons that students miss school?  </a:t>
            </a:r>
          </a:p>
          <a:p>
            <a:pPr eaLnBrk="1" hangingPunct="1">
              <a:spcBef>
                <a:spcPct val="0"/>
              </a:spcBef>
            </a:pPr>
            <a:endParaRPr lang="en-US" altLang="en-US" baseline="0"/>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students are absent.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you have heard as to why students are absent.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17</a:t>
            </a:fld>
            <a:endParaRPr lang="en-US"/>
          </a:p>
        </p:txBody>
      </p:sp>
    </p:spTree>
    <p:extLst>
      <p:ext uri="{BB962C8B-B14F-4D97-AF65-F5344CB8AC3E}">
        <p14:creationId xmlns:p14="http://schemas.microsoft.com/office/powerpoint/2010/main" val="38829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0"/>
              <a:t> Parents’ involvement</a:t>
            </a:r>
            <a:r>
              <a:rPr lang="en-US" b="0" baseline="0"/>
              <a:t> in their child’s education is very important and you as parents hold different roles.</a:t>
            </a:r>
          </a:p>
        </p:txBody>
      </p:sp>
      <p:sp>
        <p:nvSpPr>
          <p:cNvPr id="4" name="Slide Number Placeholder 3"/>
          <p:cNvSpPr>
            <a:spLocks noGrp="1"/>
          </p:cNvSpPr>
          <p:nvPr>
            <p:ph type="sldNum" sz="quarter" idx="10"/>
          </p:nvPr>
        </p:nvSpPr>
        <p:spPr/>
        <p:txBody>
          <a:bodyPr/>
          <a:lstStyle/>
          <a:p>
            <a:fld id="{0A7178E2-9255-A544-B602-B73358ACACCA}" type="slidenum">
              <a:rPr lang="en-US" smtClean="0"/>
              <a:t>18</a:t>
            </a:fld>
            <a:endParaRPr lang="en-US"/>
          </a:p>
        </p:txBody>
      </p:sp>
    </p:spTree>
    <p:extLst>
      <p:ext uri="{BB962C8B-B14F-4D97-AF65-F5344CB8AC3E}">
        <p14:creationId xmlns:p14="http://schemas.microsoft.com/office/powerpoint/2010/main" val="120598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ltLang="en-US" b="1" baseline="0"/>
              <a:t>Facilitator:</a:t>
            </a:r>
            <a:r>
              <a:rPr lang="en-US" altLang="en-US" b="0" baseline="0"/>
              <a:t>  </a:t>
            </a:r>
            <a:r>
              <a:rPr lang="en-US" altLang="en-US" b="0" i="1" baseline="0"/>
              <a:t>Read bullet points and stress the importance of informing the school when the change phone numbers and or move residence.  </a:t>
            </a:r>
            <a:endParaRPr lang="en-US" altLang="en-US" b="0" i="1"/>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21</a:t>
            </a:fld>
            <a:endParaRPr lang="en-US"/>
          </a:p>
        </p:txBody>
      </p:sp>
    </p:spTree>
    <p:extLst>
      <p:ext uri="{BB962C8B-B14F-4D97-AF65-F5344CB8AC3E}">
        <p14:creationId xmlns:p14="http://schemas.microsoft.com/office/powerpoint/2010/main" val="292421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083" fontAlgn="base">
              <a:spcBef>
                <a:spcPct val="0"/>
              </a:spcBef>
              <a:spcAft>
                <a:spcPct val="0"/>
              </a:spcAft>
              <a:defRPr/>
            </a:pPr>
            <a:r>
              <a:rPr lang="en-US" altLang="en-US" b="1">
                <a:latin typeface="Times New Roman" panose="02020603050405020304" pitchFamily="18" charset="0"/>
                <a:cs typeface="Times New Roman" panose="02020603050405020304" pitchFamily="18" charset="0"/>
              </a:rPr>
              <a:t>Facilitator:  </a:t>
            </a:r>
            <a:r>
              <a:rPr lang="en-US" altLang="en-US" i="1">
                <a:latin typeface="Times New Roman" panose="02020603050405020304" pitchFamily="18" charset="0"/>
                <a:cs typeface="Times New Roman" panose="02020603050405020304" pitchFamily="18" charset="0"/>
              </a:rPr>
              <a:t>Read bullet points</a:t>
            </a:r>
          </a:p>
          <a:p>
            <a:pPr defTabSz="938083" fontAlgn="base">
              <a:spcBef>
                <a:spcPct val="0"/>
              </a:spcBef>
              <a:spcAft>
                <a:spcPct val="0"/>
              </a:spcAft>
              <a:defRPr/>
            </a:pPr>
            <a:endParaRPr lang="en-US" altLang="en-US">
              <a:latin typeface="Times New Roman" panose="02020603050405020304" pitchFamily="18" charset="0"/>
              <a:cs typeface="Times New Roman" panose="02020603050405020304" pitchFamily="18" charset="0"/>
            </a:endParaRPr>
          </a:p>
          <a:p>
            <a:pPr defTabSz="938083" fontAlgn="base">
              <a:spcBef>
                <a:spcPct val="0"/>
              </a:spcBef>
              <a:spcAft>
                <a:spcPct val="0"/>
              </a:spcAft>
              <a:defRPr/>
            </a:pPr>
            <a:r>
              <a:rPr lang="en-US" altLang="en-US" i="1" u="sng">
                <a:latin typeface="Times New Roman" panose="02020603050405020304" pitchFamily="18" charset="0"/>
                <a:cs typeface="Times New Roman" panose="02020603050405020304" pitchFamily="18" charset="0"/>
              </a:rPr>
              <a:t>After the second bullet point  </a:t>
            </a:r>
            <a:r>
              <a:rPr lang="en-US" altLang="en-US" b="1">
                <a:latin typeface="Times New Roman" panose="02020603050405020304" pitchFamily="18" charset="0"/>
                <a:cs typeface="Times New Roman" panose="02020603050405020304" pitchFamily="18" charset="0"/>
              </a:rPr>
              <a:t>Facilitator:  </a:t>
            </a:r>
            <a:r>
              <a:rPr lang="en-US">
                <a:latin typeface="Times New Roman" panose="02020603050405020304" pitchFamily="18" charset="0"/>
                <a:ea typeface="Tahoma" panose="020B0604030504040204" pitchFamily="34" charset="0"/>
                <a:cs typeface="Times New Roman" panose="02020603050405020304" pitchFamily="18" charset="0"/>
              </a:rPr>
              <a:t>If the child’s appointment must be during school hours, please have your child attend school prior to the appointment and return to school after the appointment to complete the school day if at all possible.</a:t>
            </a:r>
          </a:p>
        </p:txBody>
      </p:sp>
      <p:sp>
        <p:nvSpPr>
          <p:cNvPr id="4" name="Slide Number Placeholder 3"/>
          <p:cNvSpPr>
            <a:spLocks noGrp="1"/>
          </p:cNvSpPr>
          <p:nvPr>
            <p:ph type="sldNum" sz="quarter" idx="10"/>
          </p:nvPr>
        </p:nvSpPr>
        <p:spPr/>
        <p:txBody>
          <a:bodyPr/>
          <a:lstStyle/>
          <a:p>
            <a:fld id="{0A7178E2-9255-A544-B602-B73358ACACCA}" type="slidenum">
              <a:rPr lang="en-US" smtClean="0"/>
              <a:t>22</a:t>
            </a:fld>
            <a:endParaRPr lang="en-US"/>
          </a:p>
        </p:txBody>
      </p:sp>
    </p:spTree>
    <p:extLst>
      <p:ext uri="{BB962C8B-B14F-4D97-AF65-F5344CB8AC3E}">
        <p14:creationId xmlns:p14="http://schemas.microsoft.com/office/powerpoint/2010/main" val="248957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Explain</a:t>
            </a:r>
            <a:r>
              <a:rPr lang="en-US" b="1" baseline="0"/>
              <a:t> objectives:</a:t>
            </a:r>
          </a:p>
          <a:p>
            <a:r>
              <a:rPr lang="en-US" b="0"/>
              <a:t>Today’s presentation will provide you with </a:t>
            </a:r>
            <a:r>
              <a:rPr lang="en-US" b="0" baseline="0"/>
              <a:t>knowledge and information to help ensure your child attends school every day and on-time.</a:t>
            </a:r>
            <a:endParaRPr lang="en-US">
              <a:latin typeface="Calibri" panose="020F0502020204030204" pitchFamily="34" charset="0"/>
              <a:ea typeface="Tahoma" panose="020B0604030504040204" pitchFamily="34" charset="0"/>
              <a:cs typeface="Tahoma" panose="020B0604030504040204" pitchFamily="34" charset="0"/>
            </a:endParaRPr>
          </a:p>
          <a:p>
            <a:r>
              <a:rPr lang="en-US">
                <a:latin typeface="Calibri" panose="020F0502020204030204" pitchFamily="34" charset="0"/>
                <a:ea typeface="Tahoma" panose="020B0604030504040204" pitchFamily="34" charset="0"/>
                <a:cs typeface="Tahoma" panose="020B0604030504040204" pitchFamily="34" charset="0"/>
              </a:rPr>
              <a:t>The reason we stress attendance so much is that the Los Angeles Unified School District (LAUSD) knows that student attendance and student achievement are closely intertwined.  Students who develop patterns of good attendance are much more likely to be successful both academically and socially.  </a:t>
            </a:r>
          </a:p>
        </p:txBody>
      </p:sp>
      <p:sp>
        <p:nvSpPr>
          <p:cNvPr id="4" name="Slide Number Placeholder 3"/>
          <p:cNvSpPr>
            <a:spLocks noGrp="1"/>
          </p:cNvSpPr>
          <p:nvPr>
            <p:ph type="sldNum" sz="quarter" idx="10"/>
          </p:nvPr>
        </p:nvSpPr>
        <p:spPr/>
        <p:txBody>
          <a:bodyPr/>
          <a:lstStyle/>
          <a:p>
            <a:fld id="{0A7178E2-9255-A544-B602-B73358ACACCA}" type="slidenum">
              <a:rPr lang="en-US" smtClean="0"/>
              <a:t>2</a:t>
            </a:fld>
            <a:endParaRPr lang="en-US"/>
          </a:p>
        </p:txBody>
      </p:sp>
    </p:spTree>
    <p:extLst>
      <p:ext uri="{BB962C8B-B14F-4D97-AF65-F5344CB8AC3E}">
        <p14:creationId xmlns:p14="http://schemas.microsoft.com/office/powerpoint/2010/main" val="13320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It is important to make sure that you communicate the reason for your child’s absence to the school as soon as possible, preferable within 10 days. Please keep in mind that all absences, excused or unexcused, are recorded and reported in the District’s report to the State. </a:t>
            </a:r>
          </a:p>
        </p:txBody>
      </p:sp>
      <p:sp>
        <p:nvSpPr>
          <p:cNvPr id="4" name="Slide Number Placeholder 3"/>
          <p:cNvSpPr>
            <a:spLocks noGrp="1"/>
          </p:cNvSpPr>
          <p:nvPr>
            <p:ph type="sldNum" sz="quarter" idx="10"/>
          </p:nvPr>
        </p:nvSpPr>
        <p:spPr/>
        <p:txBody>
          <a:bodyPr/>
          <a:lstStyle/>
          <a:p>
            <a:fld id="{0A7178E2-9255-A544-B602-B73358ACACCA}" type="slidenum">
              <a:rPr lang="en-US" smtClean="0"/>
              <a:t>23</a:t>
            </a:fld>
            <a:endParaRPr lang="en-US"/>
          </a:p>
        </p:txBody>
      </p:sp>
    </p:spTree>
    <p:extLst>
      <p:ext uri="{BB962C8B-B14F-4D97-AF65-F5344CB8AC3E}">
        <p14:creationId xmlns:p14="http://schemas.microsoft.com/office/powerpoint/2010/main" val="142459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Pass out the handout of this slide and Say: </a:t>
            </a:r>
            <a:endParaRPr lang="en-US"/>
          </a:p>
          <a:p>
            <a:pPr lvl="0"/>
            <a:r>
              <a:rPr lang="en-US"/>
              <a:t>This Resource Directory is a tool to identify support services at our school.</a:t>
            </a:r>
          </a:p>
          <a:p>
            <a:pPr lvl="0"/>
            <a:r>
              <a:rPr lang="en-US"/>
              <a:t>Now lets work in small</a:t>
            </a:r>
            <a:r>
              <a:rPr lang="en-US" baseline="0"/>
              <a:t> groups</a:t>
            </a:r>
            <a:r>
              <a:rPr lang="en-US"/>
              <a:t> to fill in the names of support staff here at the school</a:t>
            </a:r>
          </a:p>
          <a:p>
            <a:pPr lvl="0"/>
            <a:endParaRPr lang="en-US"/>
          </a:p>
          <a:p>
            <a:pPr lvl="0"/>
            <a:r>
              <a:rPr lang="en-US" b="1"/>
              <a:t>Keep in</a:t>
            </a:r>
            <a:r>
              <a:rPr lang="en-US" b="1" baseline="0"/>
              <a:t> mind, </a:t>
            </a:r>
            <a:r>
              <a:rPr lang="en-US" b="1"/>
              <a:t>not each school has every resource, so some areas of this worksheet may be blank for your school.</a:t>
            </a:r>
          </a:p>
          <a:p>
            <a:endParaRPr lang="en-US" b="1">
              <a:latin typeface="Times New Roman" pitchFamily="18" charset="0"/>
            </a:endParaRPr>
          </a:p>
          <a:p>
            <a:r>
              <a:rPr lang="en-US" b="1">
                <a:latin typeface="Times New Roman" pitchFamily="18" charset="0"/>
              </a:rPr>
              <a:t>Group Activity Directions</a:t>
            </a:r>
            <a:r>
              <a:rPr lang="en-US">
                <a:latin typeface="Times New Roman" pitchFamily="18" charset="0"/>
              </a:rPr>
              <a:t>:</a:t>
            </a:r>
          </a:p>
          <a:p>
            <a:pPr lvl="0"/>
            <a:r>
              <a:rPr lang="en-US" i="1">
                <a:latin typeface="Times New Roman" pitchFamily="18" charset="0"/>
              </a:rPr>
              <a:t>Have the audience/parents break up into groups of 3-4 people per group. </a:t>
            </a:r>
          </a:p>
          <a:p>
            <a:pPr lvl="0"/>
            <a:r>
              <a:rPr lang="en-US" i="1">
                <a:latin typeface="Times New Roman" pitchFamily="18" charset="0"/>
              </a:rPr>
              <a:t>Have them complete this worksheet by filling in the boxes of the names of support staff they know are at your school. </a:t>
            </a:r>
          </a:p>
          <a:p>
            <a:pPr lvl="0"/>
            <a:r>
              <a:rPr lang="en-US" i="1">
                <a:latin typeface="Times New Roman" pitchFamily="18" charset="0"/>
              </a:rPr>
              <a:t>After 5-8 minutes stop the activity and review the worksheet together.</a:t>
            </a:r>
          </a:p>
          <a:p>
            <a:endParaRPr lang="en-US" b="1">
              <a:latin typeface="Times New Roman" pitchFamily="18" charset="0"/>
            </a:endParaRPr>
          </a:p>
          <a:p>
            <a:r>
              <a:rPr lang="en-US" b="1">
                <a:latin typeface="Times New Roman" pitchFamily="18" charset="0"/>
              </a:rPr>
              <a:t>Say:</a:t>
            </a:r>
          </a:p>
          <a:p>
            <a:r>
              <a:rPr lang="en-US">
                <a:latin typeface="Times New Roman" pitchFamily="18" charset="0"/>
              </a:rPr>
              <a:t>Also in your packet is a monthly calendar designed especially for parents. The calendar can be used to help you keep track of your child’s absences.</a:t>
            </a:r>
          </a:p>
          <a:p>
            <a:endParaRPr lang="en-US">
              <a:latin typeface="Times New Roman" pitchFamily="18" charset="0"/>
            </a:endParaRPr>
          </a:p>
          <a:p>
            <a:r>
              <a:rPr lang="en-US" i="1">
                <a:latin typeface="Times New Roman" pitchFamily="18" charset="0"/>
              </a:rPr>
              <a:t>Please review calendar with parents</a:t>
            </a:r>
            <a:endParaRPr lang="en-US">
              <a:latin typeface="Times New Roman" pitchFamily="18" charset="0"/>
            </a:endParaRP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24</a:t>
            </a:fld>
            <a:endParaRPr lang="en-US"/>
          </a:p>
        </p:txBody>
      </p:sp>
    </p:spTree>
    <p:extLst>
      <p:ext uri="{BB962C8B-B14F-4D97-AF65-F5344CB8AC3E}">
        <p14:creationId xmlns:p14="http://schemas.microsoft.com/office/powerpoint/2010/main" val="186100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692150"/>
            <a:ext cx="5005388" cy="3467100"/>
          </a:xfrm>
        </p:spPr>
      </p:sp>
      <p:sp>
        <p:nvSpPr>
          <p:cNvPr id="3" name="Notes Placeholder 2"/>
          <p:cNvSpPr>
            <a:spLocks noGrp="1"/>
          </p:cNvSpPr>
          <p:nvPr>
            <p:ph type="body" idx="1"/>
          </p:nvPr>
        </p:nvSpPr>
        <p:spPr/>
        <p:txBody>
          <a:bodyPr/>
          <a:lstStyle/>
          <a:p>
            <a:r>
              <a:rPr lang="en-US" b="1"/>
              <a:t>Facilitator Say:</a:t>
            </a:r>
          </a:p>
          <a:p>
            <a:r>
              <a:rPr lang="en-US"/>
              <a:t>It is important for you as a parent to know who in your</a:t>
            </a:r>
            <a:r>
              <a:rPr lang="en-US" baseline="0"/>
              <a:t> school site addresses your child’s attendance…</a:t>
            </a:r>
          </a:p>
          <a:p>
            <a:endParaRPr lang="en-US" baseline="0"/>
          </a:p>
          <a:p>
            <a:r>
              <a:rPr lang="en-US" baseline="0"/>
              <a:t>Please refer to our “School Site Resource Directory”  as to who you as the parent can speak to about attendance related questions or concerns</a:t>
            </a:r>
          </a:p>
          <a:p>
            <a:endParaRPr lang="en-US" baseline="0"/>
          </a:p>
        </p:txBody>
      </p:sp>
      <p:sp>
        <p:nvSpPr>
          <p:cNvPr id="4" name="Slide Number Placeholder 3"/>
          <p:cNvSpPr>
            <a:spLocks noGrp="1"/>
          </p:cNvSpPr>
          <p:nvPr>
            <p:ph type="sldNum" sz="quarter" idx="10"/>
          </p:nvPr>
        </p:nvSpPr>
        <p:spPr/>
        <p:txBody>
          <a:bodyPr/>
          <a:lstStyle/>
          <a:p>
            <a:fld id="{7A9C7C9A-66B2-4457-B841-63FF666A897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9867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b="0" i="1" baseline="0"/>
              <a:t>Read President Obama’s quote</a:t>
            </a:r>
          </a:p>
          <a:p>
            <a:endParaRPr lang="en-US" b="0" i="1" baseline="0"/>
          </a:p>
          <a:p>
            <a:r>
              <a:rPr lang="en-US" b="1" i="0"/>
              <a:t>Say:</a:t>
            </a:r>
            <a:r>
              <a:rPr lang="en-US" b="0" i="0" baseline="0"/>
              <a:t> </a:t>
            </a:r>
            <a:r>
              <a:rPr lang="en-US" b="0" i="0"/>
              <a:t>You</a:t>
            </a:r>
            <a:r>
              <a:rPr lang="en-US" b="0" i="0" baseline="0"/>
              <a:t> are one of the most important factors in your child’s success at school. Your child needs your attention and involvement at school, so please continue to participate in meetings like this.  Continue to show your children how much you care about their education and how deeply you believe in their ability to succeed.</a:t>
            </a:r>
            <a:endParaRPr lang="en-US" b="0" i="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26</a:t>
            </a:fld>
            <a:endParaRPr lang="en-US"/>
          </a:p>
        </p:txBody>
      </p:sp>
    </p:spTree>
    <p:extLst>
      <p:ext uri="{BB962C8B-B14F-4D97-AF65-F5344CB8AC3E}">
        <p14:creationId xmlns:p14="http://schemas.microsoft.com/office/powerpoint/2010/main" val="49841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a:t>Say:  </a:t>
            </a:r>
            <a:r>
              <a:rPr lang="en-US"/>
              <a:t>Thank you very much for your time and attention.</a:t>
            </a:r>
            <a:r>
              <a:rPr lang="en-US" baseline="0"/>
              <a:t>  We are grateful for the opportunity to present this information to you, and look forward to continuing our partnership to support our students and families.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27</a:t>
            </a:fld>
            <a:endParaRPr lang="en-US"/>
          </a:p>
        </p:txBody>
      </p:sp>
    </p:spTree>
    <p:extLst>
      <p:ext uri="{BB962C8B-B14F-4D97-AF65-F5344CB8AC3E}">
        <p14:creationId xmlns:p14="http://schemas.microsoft.com/office/powerpoint/2010/main" val="142171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Facilitator,</a:t>
            </a:r>
            <a:r>
              <a:rPr lang="en-US" altLang="en-US" b="1" baseline="0"/>
              <a:t> for each bullet read the notes below: </a:t>
            </a:r>
          </a:p>
          <a:p>
            <a:endParaRPr lang="en-US" altLang="en-US" b="1"/>
          </a:p>
          <a:p>
            <a:r>
              <a:rPr lang="en-US" altLang="en-US" i="1"/>
              <a:t>First Teachers- </a:t>
            </a:r>
            <a:r>
              <a:rPr lang="en-US" altLang="en-US"/>
              <a:t>parents are a</a:t>
            </a:r>
            <a:r>
              <a:rPr lang="en-US" altLang="en-US" baseline="0"/>
              <a:t> </a:t>
            </a:r>
            <a:r>
              <a:rPr lang="en-US" altLang="en-US"/>
              <a:t>child's</a:t>
            </a:r>
            <a:r>
              <a:rPr lang="en-US" altLang="en-US" baseline="0"/>
              <a:t> </a:t>
            </a:r>
            <a:r>
              <a:rPr lang="en-US" altLang="en-US"/>
              <a:t>first teacher and will continue to be his/her lifelong teacher. It is important to set aside time to offer to help </a:t>
            </a:r>
          </a:p>
          <a:p>
            <a:r>
              <a:rPr lang="en-US" altLang="en-US" i="1"/>
              <a:t>Cheerleader</a:t>
            </a:r>
            <a:r>
              <a:rPr lang="en-US" altLang="en-US"/>
              <a:t>- children thrive on encouragement and yours, as the parent, is the most important</a:t>
            </a:r>
          </a:p>
          <a:p>
            <a:r>
              <a:rPr lang="en-US" altLang="en-US" i="1"/>
              <a:t>Role Model-  </a:t>
            </a:r>
            <a:r>
              <a:rPr lang="en-US" altLang="en-US"/>
              <a:t>children live by example.  Teach</a:t>
            </a:r>
            <a:r>
              <a:rPr lang="en-US" altLang="en-US" baseline="0"/>
              <a:t> or</a:t>
            </a:r>
            <a:r>
              <a:rPr lang="en-US" altLang="en-US"/>
              <a:t> show them that learning is important for you as well; pick up a book to read</a:t>
            </a:r>
            <a:r>
              <a:rPr lang="en-US" altLang="en-US" baseline="0"/>
              <a:t> or </a:t>
            </a:r>
            <a:r>
              <a:rPr lang="en-US" altLang="en-US"/>
              <a:t>read together, and maintain regular communication with Teachers</a:t>
            </a:r>
            <a:r>
              <a:rPr lang="en-US" altLang="en-US" baseline="0"/>
              <a:t> and</a:t>
            </a:r>
            <a:r>
              <a:rPr lang="en-US" altLang="en-US"/>
              <a:t> school staff</a:t>
            </a:r>
          </a:p>
          <a:p>
            <a:r>
              <a:rPr lang="en-US" altLang="en-US" i="1"/>
              <a:t>Enforcer</a:t>
            </a:r>
            <a:r>
              <a:rPr lang="en-US" altLang="en-US"/>
              <a:t>- set clear goals and expectations and help your child reach them by setting routines, limits and rewards Ensure your children do their homework.</a:t>
            </a:r>
          </a:p>
          <a:p>
            <a:r>
              <a:rPr lang="en-US" altLang="en-US" i="1"/>
              <a:t>Advocate</a:t>
            </a:r>
            <a:r>
              <a:rPr lang="en-US" altLang="en-US"/>
              <a:t>- Meet with your children’s teachers and understand how they are doing in class. When speaking on your child’s</a:t>
            </a:r>
            <a:r>
              <a:rPr lang="en-US" altLang="en-US" baseline="0"/>
              <a:t> </a:t>
            </a:r>
            <a:r>
              <a:rPr lang="en-US" altLang="en-US"/>
              <a:t>behalf </a:t>
            </a:r>
            <a:r>
              <a:rPr lang="en-US" altLang="en-US" baseline="0"/>
              <a:t>be mindful as to your tone of voice and language used to be respectful to others at all times</a:t>
            </a:r>
            <a:endParaRPr lang="en-US" alt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3</a:t>
            </a:fld>
            <a:endParaRPr lang="en-US"/>
          </a:p>
        </p:txBody>
      </p:sp>
    </p:spTree>
    <p:extLst>
      <p:ext uri="{BB962C8B-B14F-4D97-AF65-F5344CB8AC3E}">
        <p14:creationId xmlns:p14="http://schemas.microsoft.com/office/powerpoint/2010/main" val="77772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Supt</a:t>
            </a:r>
            <a:r>
              <a:rPr lang="en-US" baseline="0"/>
              <a:t> sent a team to develop a plan. The key is simple and consistency.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4</a:t>
            </a:fld>
            <a:endParaRPr lang="en-US"/>
          </a:p>
        </p:txBody>
      </p:sp>
    </p:spTree>
    <p:extLst>
      <p:ext uri="{BB962C8B-B14F-4D97-AF65-F5344CB8AC3E}">
        <p14:creationId xmlns:p14="http://schemas.microsoft.com/office/powerpoint/2010/main" val="346141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5</a:t>
            </a:fld>
            <a:endParaRPr lang="en-US"/>
          </a:p>
        </p:txBody>
      </p:sp>
    </p:spTree>
    <p:extLst>
      <p:ext uri="{BB962C8B-B14F-4D97-AF65-F5344CB8AC3E}">
        <p14:creationId xmlns:p14="http://schemas.microsoft.com/office/powerpoint/2010/main" val="137962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6</a:t>
            </a:fld>
            <a:endParaRPr lang="en-US"/>
          </a:p>
        </p:txBody>
      </p:sp>
    </p:spTree>
    <p:extLst>
      <p:ext uri="{BB962C8B-B14F-4D97-AF65-F5344CB8AC3E}">
        <p14:creationId xmlns:p14="http://schemas.microsoft.com/office/powerpoint/2010/main" val="237190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Tx/>
              <a:buChar char="-"/>
            </a:pPr>
            <a:r>
              <a:rPr lang="en-US" baseline="0"/>
              <a:t>Consistency is the key. Keep it simple. We want all the schools talking about the same practices so that </a:t>
            </a:r>
          </a:p>
          <a:p>
            <a:endParaRPr lang="en-US" baseline="0"/>
          </a:p>
          <a:p>
            <a:pPr marL="171425" indent="-171425">
              <a:buFontTx/>
              <a:buChar char="-"/>
            </a:pPr>
            <a:r>
              <a:rPr lang="en-US" baseline="0"/>
              <a:t>3 practices for all schools, 4 if it is an elementary school</a:t>
            </a:r>
          </a:p>
          <a:p>
            <a:pPr marL="171425" indent="-171425">
              <a:buFontTx/>
              <a:buChar char="-"/>
            </a:pPr>
            <a:r>
              <a:rPr lang="en-US" baseline="0"/>
              <a:t>Same consistent message- Keep it under 7.</a:t>
            </a:r>
          </a:p>
          <a:p>
            <a:pPr marL="171425" indent="-171425">
              <a:buFontTx/>
              <a:buChar char="-"/>
            </a:pPr>
            <a:r>
              <a:rPr lang="en-US" baseline="0"/>
              <a:t>Toolkit will be shared with you before August 7</a:t>
            </a:r>
            <a:r>
              <a:rPr lang="en-US" baseline="30000"/>
              <a:t>th</a:t>
            </a:r>
            <a:endParaRPr lang="en-US" baseline="0"/>
          </a:p>
          <a:p>
            <a:pPr marL="171425" indent="-171425">
              <a:buFontTx/>
              <a:buChar char="-"/>
            </a:pPr>
            <a:endParaRPr lang="en-US" baseline="0"/>
          </a:p>
          <a:p>
            <a:pPr marL="171425" indent="-171425">
              <a:buFontTx/>
              <a:buChar char="-"/>
            </a:pPr>
            <a:r>
              <a:rPr lang="en-US" baseline="0"/>
              <a:t>Making a connection with a school staff member</a:t>
            </a:r>
          </a:p>
          <a:p>
            <a:pPr marL="171425" indent="-171425">
              <a:buFontTx/>
              <a:buChar char="-"/>
            </a:pPr>
            <a:r>
              <a:rPr lang="en-US" baseline="0"/>
              <a:t>Reference the Kindergarten PPT and the flyer </a:t>
            </a:r>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7</a:t>
            </a:fld>
            <a:endParaRPr lang="en-US"/>
          </a:p>
        </p:txBody>
      </p:sp>
    </p:spTree>
    <p:extLst>
      <p:ext uri="{BB962C8B-B14F-4D97-AF65-F5344CB8AC3E}">
        <p14:creationId xmlns:p14="http://schemas.microsoft.com/office/powerpoint/2010/main" val="301671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8</a:t>
            </a:fld>
            <a:endParaRPr lang="en-US"/>
          </a:p>
        </p:txBody>
      </p:sp>
    </p:spTree>
    <p:extLst>
      <p:ext uri="{BB962C8B-B14F-4D97-AF65-F5344CB8AC3E}">
        <p14:creationId xmlns:p14="http://schemas.microsoft.com/office/powerpoint/2010/main" val="18458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every school is to reduce the parentages of students with chronic absenteeism.  </a:t>
            </a:r>
          </a:p>
          <a:p>
            <a:endParaRPr lang="en-US"/>
          </a:p>
          <a:p>
            <a:pPr defTabSz="931774">
              <a:defRPr/>
            </a:pPr>
            <a:r>
              <a:rPr lang="en-US"/>
              <a:t>The goal of every school is to increase the percentages of students with 96% or higher attendance rates.  </a:t>
            </a:r>
          </a:p>
        </p:txBody>
      </p:sp>
      <p:sp>
        <p:nvSpPr>
          <p:cNvPr id="4" name="Slide Number Placeholder 3"/>
          <p:cNvSpPr>
            <a:spLocks noGrp="1"/>
          </p:cNvSpPr>
          <p:nvPr>
            <p:ph type="sldNum" sz="quarter" idx="10"/>
          </p:nvPr>
        </p:nvSpPr>
        <p:spPr/>
        <p:txBody>
          <a:bodyPr/>
          <a:lstStyle/>
          <a:p>
            <a:fld id="{0A7178E2-9255-A544-B602-B73358ACACCA}" type="slidenum">
              <a:rPr lang="en-US" smtClean="0"/>
              <a:t>9</a:t>
            </a:fld>
            <a:endParaRPr lang="en-US"/>
          </a:p>
        </p:txBody>
      </p:sp>
    </p:spTree>
    <p:extLst>
      <p:ext uri="{BB962C8B-B14F-4D97-AF65-F5344CB8AC3E}">
        <p14:creationId xmlns:p14="http://schemas.microsoft.com/office/powerpoint/2010/main" val="396247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8F9460-A288-4905-BDDC-13C6E55CAB14}"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693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144C3-179C-410E-942D-EA874FD7F129}"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6209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03A65-0F21-4658-A911-365A71407875}"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17386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0D8AF-525F-452F-A696-A45417949366}"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7118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04C-7754-4551-9F16-60C3C4978884}"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9680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C892A-3EE8-4413-8E81-29AD39618ED9}"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43109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A9471-301B-4CBB-BE4E-9C8D0BC90CE9}" type="datetime1">
              <a:rPr lang="en-US" smtClean="0"/>
              <a:t>12/29/20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9928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70F91-2174-42DF-9EB9-AB078B160728}" type="datetime1">
              <a:rPr lang="en-US" smtClean="0"/>
              <a:t>12/29/20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8922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7C071-8D3F-46A2-87F7-06B952607C13}" type="datetime1">
              <a:rPr lang="en-US" smtClean="0"/>
              <a:t>12/29/20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866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FA798-06F7-4DB4-9D7D-9C59D4D05237}"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275994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299E31-FD6C-41A7-B035-8B5500ED0340}"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2284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C4E5A-722F-413A-A0A5-29BB123E9C9F}" type="datetime1">
              <a:rPr lang="en-US" smtClean="0"/>
              <a:t>12/29/20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BDD0D-9D06-4347-9DDF-B78EE7639633}" type="slidenum">
              <a:rPr lang="en-US" smtClean="0"/>
              <a:t>‹#›</a:t>
            </a:fld>
            <a:endParaRPr lang="en-US"/>
          </a:p>
        </p:txBody>
      </p:sp>
    </p:spTree>
    <p:extLst>
      <p:ext uri="{BB962C8B-B14F-4D97-AF65-F5344CB8AC3E}">
        <p14:creationId xmlns:p14="http://schemas.microsoft.com/office/powerpoint/2010/main" val="15631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ttyImages-521612828.jpg"/>
          <p:cNvPicPr>
            <a:picLocks noChangeAspect="1"/>
          </p:cNvPicPr>
          <p:nvPr/>
        </p:nvPicPr>
        <p:blipFill rotWithShape="1">
          <a:blip r:embed="rId3">
            <a:alphaModFix amt="45000"/>
            <a:extLst>
              <a:ext uri="{28A0092B-C50C-407E-A947-70E740481C1C}">
                <a14:useLocalDpi xmlns:a14="http://schemas.microsoft.com/office/drawing/2010/main" val="0"/>
              </a:ext>
            </a:extLst>
          </a:blip>
          <a:srcRect t="16027" b="16233"/>
          <a:stretch/>
        </p:blipFill>
        <p:spPr>
          <a:xfrm>
            <a:off x="-4" y="0"/>
            <a:ext cx="9906000" cy="4472768"/>
          </a:xfrm>
          <a:prstGeom prst="rect">
            <a:avLst/>
          </a:prstGeom>
        </p:spPr>
      </p:pic>
      <p:sp>
        <p:nvSpPr>
          <p:cNvPr id="5" name="Rectangle 4"/>
          <p:cNvSpPr/>
          <p:nvPr/>
        </p:nvSpPr>
        <p:spPr>
          <a:xfrm>
            <a:off x="0" y="0"/>
            <a:ext cx="9906000" cy="4472768"/>
          </a:xfrm>
          <a:prstGeom prst="rect">
            <a:avLst/>
          </a:prstGeom>
          <a:solidFill>
            <a:schemeClr val="accent3">
              <a:lumMod val="40000"/>
              <a:lumOff val="6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95300" y="3434270"/>
            <a:ext cx="8915400" cy="86069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CO" dirty="0">
                <a:solidFill>
                  <a:schemeClr val="bg1"/>
                </a:solidFill>
                <a:latin typeface="Avenir Book"/>
                <a:cs typeface="Avenir Book"/>
              </a:rPr>
              <a:t>LA ASISTENCIA ESCOLAR ES IMPORTANTE</a:t>
            </a:r>
          </a:p>
        </p:txBody>
      </p:sp>
      <p:cxnSp>
        <p:nvCxnSpPr>
          <p:cNvPr id="9" name="Straight Connector 8"/>
          <p:cNvCxnSpPr/>
          <p:nvPr/>
        </p:nvCxnSpPr>
        <p:spPr>
          <a:xfrm>
            <a:off x="0" y="4472768"/>
            <a:ext cx="9906000" cy="0"/>
          </a:xfrm>
          <a:prstGeom prst="line">
            <a:avLst/>
          </a:prstGeom>
          <a:ln w="635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88" y="548492"/>
            <a:ext cx="689974" cy="694114"/>
          </a:xfrm>
          <a:prstGeom prst="rect">
            <a:avLst/>
          </a:prstGeom>
        </p:spPr>
      </p:pic>
      <p:sp>
        <p:nvSpPr>
          <p:cNvPr id="12" name="TextBox 11"/>
          <p:cNvSpPr txBox="1"/>
          <p:nvPr/>
        </p:nvSpPr>
        <p:spPr>
          <a:xfrm>
            <a:off x="1148777" y="787803"/>
            <a:ext cx="2372192"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CO" sz="1200">
                <a:solidFill>
                  <a:schemeClr val="bg1"/>
                </a:solidFill>
              </a:rPr>
              <a:t>Distrito Escolar Unificado de Los Ángeles</a:t>
            </a:r>
          </a:p>
        </p:txBody>
      </p:sp>
      <p:sp>
        <p:nvSpPr>
          <p:cNvPr id="3" name="Content Placeholder 2"/>
          <p:cNvSpPr>
            <a:spLocks noGrp="1"/>
          </p:cNvSpPr>
          <p:nvPr>
            <p:ph idx="1"/>
          </p:nvPr>
        </p:nvSpPr>
        <p:spPr>
          <a:xfrm>
            <a:off x="132735" y="4676876"/>
            <a:ext cx="9615949" cy="1809752"/>
          </a:xfrm>
        </p:spPr>
        <p:txBody>
          <a:bodyPr>
            <a:normAutofit lnSpcReduction="10000"/>
          </a:bodyPr>
          <a:lstStyle/>
          <a:p>
            <a:pPr marL="0" indent="0" algn="ctr">
              <a:buNone/>
            </a:pPr>
            <a:r>
              <a:rPr lang="es-CO" sz="3600" b="1" dirty="0">
                <a:solidFill>
                  <a:schemeClr val="accent2"/>
                </a:solidFill>
                <a:latin typeface="Avenir Book"/>
                <a:cs typeface="Avenir Book"/>
              </a:rPr>
              <a:t>La asistencia escolar excelente predice el éxito:</a:t>
            </a:r>
          </a:p>
          <a:p>
            <a:pPr marL="0" indent="0" algn="ctr">
              <a:buNone/>
            </a:pPr>
            <a:r>
              <a:rPr lang="es-CO" sz="3600" b="1" dirty="0">
                <a:solidFill>
                  <a:schemeClr val="accent2"/>
                </a:solidFill>
                <a:latin typeface="Avenir Book"/>
                <a:cs typeface="Avenir Book"/>
              </a:rPr>
              <a:t>La función importante de los padres </a:t>
            </a:r>
          </a:p>
        </p:txBody>
      </p:sp>
      <p:sp>
        <p:nvSpPr>
          <p:cNvPr id="2" name="Slide Number Placeholder 1"/>
          <p:cNvSpPr>
            <a:spLocks noGrp="1"/>
          </p:cNvSpPr>
          <p:nvPr>
            <p:ph type="sldNum" sz="quarter" idx="12"/>
          </p:nvPr>
        </p:nvSpPr>
        <p:spPr/>
        <p:txBody>
          <a:bodyPr/>
          <a:lstStyle/>
          <a:p>
            <a:fld id="{A54BDD0D-9D06-4347-9DDF-B78EE7639633}" type="slidenum">
              <a:rPr lang="en-US" smtClean="0"/>
              <a:t>1</a:t>
            </a:fld>
            <a:endParaRPr lang="en-US"/>
          </a:p>
        </p:txBody>
      </p:sp>
    </p:spTree>
    <p:extLst>
      <p:ext uri="{BB962C8B-B14F-4D97-AF65-F5344CB8AC3E}">
        <p14:creationId xmlns:p14="http://schemas.microsoft.com/office/powerpoint/2010/main" val="289564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31245" y="5278034"/>
            <a:ext cx="8229080" cy="902784"/>
            <a:chOff x="331245" y="5278034"/>
            <a:chExt cx="8229080" cy="902784"/>
          </a:xfrm>
          <a:solidFill>
            <a:srgbClr val="00B050"/>
          </a:solidFill>
        </p:grpSpPr>
        <p:grpSp>
          <p:nvGrpSpPr>
            <p:cNvPr id="16" name="Group 15"/>
            <p:cNvGrpSpPr/>
            <p:nvPr/>
          </p:nvGrpSpPr>
          <p:grpSpPr>
            <a:xfrm>
              <a:off x="2010661" y="5278034"/>
              <a:ext cx="6549664" cy="902784"/>
              <a:chOff x="5961615" y="5275001"/>
              <a:chExt cx="4713480" cy="902784"/>
            </a:xfrm>
            <a:grpFill/>
            <a:effectLst>
              <a:outerShdw dist="38100" dir="5400000" algn="ctr" rotWithShape="0">
                <a:srgbClr val="000000">
                  <a:alpha val="10000"/>
                </a:srgbClr>
              </a:outerShdw>
            </a:effectLst>
          </p:grpSpPr>
          <p:sp>
            <p:nvSpPr>
              <p:cNvPr id="17" name="AutoShape 3"/>
              <p:cNvSpPr>
                <a:spLocks/>
              </p:cNvSpPr>
              <p:nvPr/>
            </p:nvSpPr>
            <p:spPr bwMode="auto">
              <a:xfrm rot="16200000" flipH="1">
                <a:off x="8174585" y="3677274"/>
                <a:ext cx="902784" cy="4098237"/>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8" name="AutoShape 3"/>
              <p:cNvSpPr>
                <a:spLocks/>
              </p:cNvSpPr>
              <p:nvPr/>
            </p:nvSpPr>
            <p:spPr bwMode="auto">
              <a:xfrm rot="16200000" flipH="1">
                <a:off x="6500887" y="4735729"/>
                <a:ext cx="902784" cy="1981328"/>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cxnSp>
          <p:nvCxnSpPr>
            <p:cNvPr id="66" name="Straight Connector 65"/>
            <p:cNvCxnSpPr/>
            <p:nvPr/>
          </p:nvCxnSpPr>
          <p:spPr>
            <a:xfrm flipH="1">
              <a:off x="331245" y="6170139"/>
              <a:ext cx="2534333" cy="0"/>
            </a:xfrm>
            <a:prstGeom prst="line">
              <a:avLst/>
            </a:prstGeom>
            <a:grpFill/>
            <a:ln>
              <a:solidFill>
                <a:schemeClr val="accent5"/>
              </a:solidFill>
              <a:headEnd type="none"/>
              <a:tailEnd type="ova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35887" y="4364630"/>
            <a:ext cx="8229077" cy="913404"/>
            <a:chOff x="335887" y="4364630"/>
            <a:chExt cx="8229077" cy="913404"/>
          </a:xfrm>
          <a:solidFill>
            <a:srgbClr val="00B050"/>
          </a:solidFill>
        </p:grpSpPr>
        <p:grpSp>
          <p:nvGrpSpPr>
            <p:cNvPr id="13" name="Group 12"/>
            <p:cNvGrpSpPr/>
            <p:nvPr/>
          </p:nvGrpSpPr>
          <p:grpSpPr>
            <a:xfrm>
              <a:off x="2561116" y="4364630"/>
              <a:ext cx="6003848" cy="913404"/>
              <a:chOff x="3850105" y="4364630"/>
              <a:chExt cx="6824988" cy="913404"/>
            </a:xfrm>
            <a:grpFill/>
            <a:effectLst>
              <a:outerShdw dist="38100" dir="5400000" algn="ctr" rotWithShape="0">
                <a:srgbClr val="000000">
                  <a:alpha val="10000"/>
                </a:srgbClr>
              </a:outerShdw>
            </a:effectLst>
          </p:grpSpPr>
          <p:sp>
            <p:nvSpPr>
              <p:cNvPr id="14" name="AutoShape 6"/>
              <p:cNvSpPr>
                <a:spLocks/>
              </p:cNvSpPr>
              <p:nvPr/>
            </p:nvSpPr>
            <p:spPr bwMode="auto">
              <a:xfrm rot="16200000" flipH="1">
                <a:off x="7724269" y="2327210"/>
                <a:ext cx="913403" cy="4988244"/>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5" name="AutoShape 6"/>
              <p:cNvSpPr>
                <a:spLocks/>
              </p:cNvSpPr>
              <p:nvPr/>
            </p:nvSpPr>
            <p:spPr bwMode="auto">
              <a:xfrm rot="16200000" flipH="1">
                <a:off x="5442980" y="2771756"/>
                <a:ext cx="913403" cy="4099153"/>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cxnSp>
          <p:nvCxnSpPr>
            <p:cNvPr id="65" name="Straight Connector 64"/>
            <p:cNvCxnSpPr/>
            <p:nvPr/>
          </p:nvCxnSpPr>
          <p:spPr>
            <a:xfrm flipH="1">
              <a:off x="335887" y="4376952"/>
              <a:ext cx="2731507" cy="0"/>
            </a:xfrm>
            <a:prstGeom prst="line">
              <a:avLst/>
            </a:prstGeom>
            <a:grpFill/>
            <a:ln>
              <a:solidFill>
                <a:schemeClr val="accent4"/>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0" y="0"/>
            <a:ext cx="9906000" cy="1217567"/>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endParaRPr lang="en-US">
              <a:solidFill>
                <a:srgbClr val="FF8000"/>
              </a:solidFill>
            </a:endParaRPr>
          </a:p>
        </p:txBody>
      </p:sp>
      <p:grpSp>
        <p:nvGrpSpPr>
          <p:cNvPr id="4" name="Group 3"/>
          <p:cNvGrpSpPr/>
          <p:nvPr/>
        </p:nvGrpSpPr>
        <p:grpSpPr>
          <a:xfrm>
            <a:off x="4366500" y="1668424"/>
            <a:ext cx="4198460" cy="896715"/>
            <a:chOff x="5589201" y="1668423"/>
            <a:chExt cx="5085889" cy="896715"/>
          </a:xfrm>
          <a:solidFill>
            <a:srgbClr val="FF0000"/>
          </a:solidFill>
          <a:effectLst>
            <a:outerShdw dist="38100" dir="5400000" algn="ctr" rotWithShape="0">
              <a:srgbClr val="000000">
                <a:alpha val="10000"/>
              </a:srgbClr>
            </a:outerShdw>
          </a:effectLst>
        </p:grpSpPr>
        <p:sp>
          <p:nvSpPr>
            <p:cNvPr id="5" name="AutoShape 2"/>
            <p:cNvSpPr>
              <a:spLocks/>
            </p:cNvSpPr>
            <p:nvPr/>
          </p:nvSpPr>
          <p:spPr bwMode="auto">
            <a:xfrm rot="16200000" flipH="1">
              <a:off x="6320206" y="937418"/>
              <a:ext cx="896713" cy="2358723"/>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6" name="AutoShape 2"/>
            <p:cNvSpPr>
              <a:spLocks/>
            </p:cNvSpPr>
            <p:nvPr/>
          </p:nvSpPr>
          <p:spPr bwMode="auto">
            <a:xfrm rot="16200000" flipH="1">
              <a:off x="8461946" y="351994"/>
              <a:ext cx="896713" cy="3529575"/>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grpSp>
        <p:nvGrpSpPr>
          <p:cNvPr id="7" name="Group 6"/>
          <p:cNvGrpSpPr/>
          <p:nvPr/>
        </p:nvGrpSpPr>
        <p:grpSpPr>
          <a:xfrm>
            <a:off x="3753073" y="2565137"/>
            <a:ext cx="4807252" cy="907334"/>
            <a:chOff x="4530397" y="2566653"/>
            <a:chExt cx="6144694" cy="907334"/>
          </a:xfrm>
          <a:solidFill>
            <a:srgbClr val="FF0000"/>
          </a:solidFill>
          <a:effectLst>
            <a:outerShdw dist="38100" dir="5400000" algn="ctr" rotWithShape="0">
              <a:srgbClr val="000000">
                <a:alpha val="10000"/>
              </a:srgbClr>
            </a:outerShdw>
          </a:effectLst>
        </p:grpSpPr>
        <p:sp>
          <p:nvSpPr>
            <p:cNvPr id="8" name="AutoShape 5"/>
            <p:cNvSpPr>
              <a:spLocks/>
            </p:cNvSpPr>
            <p:nvPr/>
          </p:nvSpPr>
          <p:spPr bwMode="auto">
            <a:xfrm rot="16200000" flipH="1">
              <a:off x="8218823" y="1017719"/>
              <a:ext cx="907334" cy="4005202"/>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9" name="AutoShape 5"/>
            <p:cNvSpPr>
              <a:spLocks/>
            </p:cNvSpPr>
            <p:nvPr/>
          </p:nvSpPr>
          <p:spPr bwMode="auto">
            <a:xfrm rot="16200000" flipH="1">
              <a:off x="5785493" y="1311557"/>
              <a:ext cx="907334" cy="3417526"/>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grpSp>
        <p:nvGrpSpPr>
          <p:cNvPr id="10" name="Group 9"/>
          <p:cNvGrpSpPr/>
          <p:nvPr/>
        </p:nvGrpSpPr>
        <p:grpSpPr>
          <a:xfrm>
            <a:off x="3243383" y="3473701"/>
            <a:ext cx="5321581" cy="895198"/>
            <a:chOff x="5337963" y="3473701"/>
            <a:chExt cx="5337131" cy="895198"/>
          </a:xfrm>
          <a:solidFill>
            <a:srgbClr val="FFFF00"/>
          </a:solidFill>
          <a:effectLst>
            <a:outerShdw dist="38100" dir="5400000" algn="ctr" rotWithShape="0">
              <a:srgbClr val="000000">
                <a:alpha val="10000"/>
              </a:srgbClr>
            </a:outerShdw>
          </a:effectLst>
        </p:grpSpPr>
        <p:sp>
          <p:nvSpPr>
            <p:cNvPr id="11" name="AutoShape 4"/>
            <p:cNvSpPr>
              <a:spLocks/>
            </p:cNvSpPr>
            <p:nvPr/>
          </p:nvSpPr>
          <p:spPr bwMode="auto">
            <a:xfrm rot="16200000" flipH="1">
              <a:off x="8126500" y="1820304"/>
              <a:ext cx="895196" cy="420199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2" name="AutoShape 4"/>
            <p:cNvSpPr>
              <a:spLocks/>
            </p:cNvSpPr>
            <p:nvPr/>
          </p:nvSpPr>
          <p:spPr bwMode="auto">
            <a:xfrm rot="16200000" flipH="1">
              <a:off x="6194477" y="2617187"/>
              <a:ext cx="895196" cy="260822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sp>
        <p:nvSpPr>
          <p:cNvPr id="19" name="Rectangle 12"/>
          <p:cNvSpPr>
            <a:spLocks/>
          </p:cNvSpPr>
          <p:nvPr/>
        </p:nvSpPr>
        <p:spPr bwMode="auto">
          <a:xfrm rot="16200000" flipH="1">
            <a:off x="9287406" y="2407102"/>
            <a:ext cx="1153134" cy="705807"/>
          </a:xfrm>
          <a:prstGeom prst="rect">
            <a:avLst/>
          </a:prstGeom>
          <a:solidFill>
            <a:srgbClr val="FF000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0" name="Rectangle 13"/>
          <p:cNvSpPr>
            <a:spLocks/>
          </p:cNvSpPr>
          <p:nvPr/>
        </p:nvSpPr>
        <p:spPr bwMode="auto">
          <a:xfrm rot="16200000" flipH="1">
            <a:off x="9278810" y="3556545"/>
            <a:ext cx="1153134" cy="705807"/>
          </a:xfrm>
          <a:prstGeom prst="rect">
            <a:avLst/>
          </a:prstGeom>
          <a:solidFill>
            <a:srgbClr val="FFFF0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1" name="Rectangle 14"/>
          <p:cNvSpPr>
            <a:spLocks/>
          </p:cNvSpPr>
          <p:nvPr/>
        </p:nvSpPr>
        <p:spPr bwMode="auto">
          <a:xfrm rot="16200000" flipH="1">
            <a:off x="9278807" y="4709678"/>
            <a:ext cx="1153134" cy="705807"/>
          </a:xfrm>
          <a:prstGeom prst="rect">
            <a:avLst/>
          </a:prstGeom>
          <a:solidFill>
            <a:srgbClr val="00B05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2" name="Rectangle 15"/>
          <p:cNvSpPr>
            <a:spLocks/>
          </p:cNvSpPr>
          <p:nvPr/>
        </p:nvSpPr>
        <p:spPr bwMode="auto">
          <a:xfrm rot="16200000" flipH="1">
            <a:off x="9278803" y="5862816"/>
            <a:ext cx="1153134" cy="705807"/>
          </a:xfrm>
          <a:prstGeom prst="rect">
            <a:avLst/>
          </a:prstGeom>
          <a:solidFill>
            <a:srgbClr val="00B05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3" name="AutoShape 10"/>
          <p:cNvSpPr>
            <a:spLocks/>
          </p:cNvSpPr>
          <p:nvPr/>
        </p:nvSpPr>
        <p:spPr bwMode="auto">
          <a:xfrm rot="16200000" flipH="1">
            <a:off x="8394131" y="2358716"/>
            <a:ext cx="1297276" cy="946722"/>
          </a:xfrm>
          <a:custGeom>
            <a:avLst/>
            <a:gdLst/>
            <a:ahLst/>
            <a:cxnLst/>
            <a:rect l="0" t="0" r="r" b="b"/>
            <a:pathLst>
              <a:path w="21600" h="21600">
                <a:moveTo>
                  <a:pt x="19228" y="21600"/>
                </a:moveTo>
                <a:lnTo>
                  <a:pt x="0" y="21600"/>
                </a:lnTo>
                <a:lnTo>
                  <a:pt x="6493" y="0"/>
                </a:lnTo>
                <a:lnTo>
                  <a:pt x="21600" y="0"/>
                </a:lnTo>
                <a:close/>
                <a:moveTo>
                  <a:pt x="19228" y="21600"/>
                </a:moveTo>
              </a:path>
            </a:pathLst>
          </a:custGeom>
          <a:solidFill>
            <a:srgbClr val="FF00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4" name="AutoShape 9"/>
          <p:cNvSpPr>
            <a:spLocks/>
          </p:cNvSpPr>
          <p:nvPr/>
        </p:nvSpPr>
        <p:spPr bwMode="auto">
          <a:xfrm rot="16200000" flipH="1">
            <a:off x="8457122" y="3436087"/>
            <a:ext cx="1153134" cy="946722"/>
          </a:xfrm>
          <a:custGeom>
            <a:avLst/>
            <a:gdLst/>
            <a:ahLst/>
            <a:cxnLst/>
            <a:rect l="0" t="0" r="r" b="b"/>
            <a:pathLst>
              <a:path w="21600" h="21600">
                <a:moveTo>
                  <a:pt x="21600" y="21600"/>
                </a:moveTo>
                <a:lnTo>
                  <a:pt x="0" y="21600"/>
                </a:lnTo>
                <a:lnTo>
                  <a:pt x="2665" y="0"/>
                </a:lnTo>
                <a:lnTo>
                  <a:pt x="19356" y="0"/>
                </a:lnTo>
                <a:close/>
                <a:moveTo>
                  <a:pt x="21600" y="21600"/>
                </a:moveTo>
              </a:path>
            </a:pathLst>
          </a:custGeom>
          <a:solidFill>
            <a:srgbClr val="FFFF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5" name="AutoShape 11"/>
          <p:cNvSpPr>
            <a:spLocks/>
          </p:cNvSpPr>
          <p:nvPr/>
        </p:nvSpPr>
        <p:spPr bwMode="auto">
          <a:xfrm rot="16200000" flipH="1">
            <a:off x="8397187" y="4527770"/>
            <a:ext cx="1273000" cy="946723"/>
          </a:xfrm>
          <a:custGeom>
            <a:avLst/>
            <a:gdLst/>
            <a:ahLst/>
            <a:cxnLst/>
            <a:rect l="0" t="0" r="r" b="b"/>
            <a:pathLst>
              <a:path w="21600" h="21600">
                <a:moveTo>
                  <a:pt x="2023" y="21600"/>
                </a:moveTo>
                <a:lnTo>
                  <a:pt x="21600" y="21600"/>
                </a:lnTo>
                <a:lnTo>
                  <a:pt x="15509" y="0"/>
                </a:lnTo>
                <a:lnTo>
                  <a:pt x="0" y="0"/>
                </a:lnTo>
                <a:close/>
                <a:moveTo>
                  <a:pt x="2023"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6" name="AutoShape 8"/>
          <p:cNvSpPr>
            <a:spLocks/>
          </p:cNvSpPr>
          <p:nvPr/>
        </p:nvSpPr>
        <p:spPr bwMode="auto">
          <a:xfrm rot="16200000" flipH="1">
            <a:off x="8277324" y="5558006"/>
            <a:ext cx="1512731" cy="946722"/>
          </a:xfrm>
          <a:custGeom>
            <a:avLst/>
            <a:gdLst/>
            <a:ahLst/>
            <a:cxnLst/>
            <a:rect l="0" t="0" r="r" b="b"/>
            <a:pathLst>
              <a:path w="21600" h="21600">
                <a:moveTo>
                  <a:pt x="5125" y="21600"/>
                </a:moveTo>
                <a:lnTo>
                  <a:pt x="21600" y="21600"/>
                </a:lnTo>
                <a:lnTo>
                  <a:pt x="12837" y="0"/>
                </a:lnTo>
                <a:lnTo>
                  <a:pt x="0" y="0"/>
                </a:lnTo>
                <a:close/>
                <a:moveTo>
                  <a:pt x="5125"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77500" lnSpcReduction="20000"/>
          </a:bodyPr>
          <a:lstStyle/>
          <a:p>
            <a:pPr>
              <a:lnSpc>
                <a:spcPts val="2940"/>
              </a:lnSpc>
            </a:pPr>
            <a:r>
              <a:rPr lang="es-CO" sz="3200" dirty="0">
                <a:solidFill>
                  <a:srgbClr val="FFFFFF"/>
                </a:solidFill>
              </a:rPr>
              <a:t>Muy Inferior a Básico</a:t>
            </a:r>
          </a:p>
        </p:txBody>
      </p:sp>
      <p:sp>
        <p:nvSpPr>
          <p:cNvPr id="31" name="Rectangle 30"/>
          <p:cNvSpPr/>
          <p:nvPr/>
        </p:nvSpPr>
        <p:spPr>
          <a:xfrm>
            <a:off x="5285214" y="1835164"/>
            <a:ext cx="2977901" cy="586784"/>
          </a:xfrm>
          <a:prstGeom prst="rect">
            <a:avLst/>
          </a:prstGeom>
        </p:spPr>
        <p:txBody>
          <a:bodyPr wrap="square" lIns="0" rIns="0">
            <a:norm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33" name="Rectangle 32"/>
          <p:cNvSpPr/>
          <p:nvPr/>
        </p:nvSpPr>
        <p:spPr>
          <a:xfrm>
            <a:off x="5285214" y="2737567"/>
            <a:ext cx="2977901" cy="586784"/>
          </a:xfrm>
          <a:prstGeom prst="rect">
            <a:avLst/>
          </a:prstGeom>
        </p:spPr>
        <p:txBody>
          <a:bodyPr wrap="square" lIns="0" rIns="0">
            <a:normAutofit/>
          </a:bodyPr>
          <a:lstStyle/>
          <a:p>
            <a:pPr algn="r">
              <a:lnSpc>
                <a:spcPct val="85000"/>
              </a:lnSpc>
            </a:pPr>
            <a:r>
              <a:rPr lang="es-CO" sz="2133">
                <a:solidFill>
                  <a:srgbClr val="FFFFFF"/>
                </a:solidFill>
              </a:rPr>
              <a:t>87-91%</a:t>
            </a:r>
          </a:p>
          <a:p>
            <a:pPr algn="r">
              <a:lnSpc>
                <a:spcPct val="85000"/>
              </a:lnSpc>
            </a:pPr>
            <a:r>
              <a:rPr lang="es-CO" sz="1600">
                <a:solidFill>
                  <a:srgbClr val="FFFFFF"/>
                </a:solidFill>
              </a:rPr>
              <a:t>16 a 23 ausencias</a:t>
            </a:r>
          </a:p>
        </p:txBody>
      </p:sp>
      <p:sp>
        <p:nvSpPr>
          <p:cNvPr id="34" name="Rectangle 33"/>
          <p:cNvSpPr/>
          <p:nvPr/>
        </p:nvSpPr>
        <p:spPr>
          <a:xfrm>
            <a:off x="5285214" y="3639969"/>
            <a:ext cx="2977901" cy="586784"/>
          </a:xfrm>
          <a:prstGeom prst="rect">
            <a:avLst/>
          </a:prstGeom>
        </p:spPr>
        <p:txBody>
          <a:bodyPr wrap="square" lIns="0" rIns="0">
            <a:normAutofit/>
          </a:bodyPr>
          <a:lstStyle/>
          <a:p>
            <a:pPr algn="r">
              <a:lnSpc>
                <a:spcPct val="85000"/>
              </a:lnSpc>
            </a:pPr>
            <a:r>
              <a:rPr lang="es-CO" sz="2133"/>
              <a:t>92-95%</a:t>
            </a:r>
          </a:p>
          <a:p>
            <a:pPr algn="r">
              <a:lnSpc>
                <a:spcPct val="85000"/>
              </a:lnSpc>
            </a:pPr>
            <a:r>
              <a:rPr lang="es-CO" sz="1600"/>
              <a:t>8 a 15 ausencias</a:t>
            </a:r>
          </a:p>
        </p:txBody>
      </p:sp>
      <p:sp>
        <p:nvSpPr>
          <p:cNvPr id="35" name="Rectangle 34"/>
          <p:cNvSpPr/>
          <p:nvPr/>
        </p:nvSpPr>
        <p:spPr>
          <a:xfrm>
            <a:off x="5285214" y="4542373"/>
            <a:ext cx="2977901" cy="586784"/>
          </a:xfrm>
          <a:prstGeom prst="rect">
            <a:avLst/>
          </a:prstGeom>
        </p:spPr>
        <p:txBody>
          <a:bodyPr wrap="square" lIns="0" rIns="0">
            <a:normAutofit/>
          </a:bodyPr>
          <a:lstStyle/>
          <a:p>
            <a:pPr algn="r">
              <a:lnSpc>
                <a:spcPct val="85000"/>
              </a:lnSpc>
            </a:pPr>
            <a:r>
              <a:rPr lang="es-CO" sz="2133">
                <a:solidFill>
                  <a:srgbClr val="FFFFFF"/>
                </a:solidFill>
              </a:rPr>
              <a:t>96-99%</a:t>
            </a:r>
          </a:p>
          <a:p>
            <a:pPr algn="r">
              <a:lnSpc>
                <a:spcPct val="85000"/>
              </a:lnSpc>
            </a:pPr>
            <a:r>
              <a:rPr lang="es-CO" sz="1600">
                <a:solidFill>
                  <a:srgbClr val="FFFFFF"/>
                </a:solidFill>
              </a:rPr>
              <a:t>1 a 7 ausencias</a:t>
            </a:r>
          </a:p>
        </p:txBody>
      </p:sp>
      <p:sp>
        <p:nvSpPr>
          <p:cNvPr id="36" name="Rectangle 35"/>
          <p:cNvSpPr/>
          <p:nvPr/>
        </p:nvSpPr>
        <p:spPr>
          <a:xfrm>
            <a:off x="5285214" y="5444777"/>
            <a:ext cx="2977901" cy="586784"/>
          </a:xfrm>
          <a:prstGeom prst="rect">
            <a:avLst/>
          </a:prstGeom>
        </p:spPr>
        <p:txBody>
          <a:bodyPr wrap="square" lIns="0" rIns="0">
            <a:normAutofit/>
          </a:bodyPr>
          <a:lstStyle/>
          <a:p>
            <a:pPr algn="r">
              <a:lnSpc>
                <a:spcPct val="85000"/>
              </a:lnSpc>
            </a:pPr>
            <a:r>
              <a:rPr lang="es-CO" sz="2133">
                <a:solidFill>
                  <a:srgbClr val="FFFFFF"/>
                </a:solidFill>
              </a:rPr>
              <a:t>100%</a:t>
            </a:r>
          </a:p>
          <a:p>
            <a:pPr algn="r">
              <a:lnSpc>
                <a:spcPct val="85000"/>
              </a:lnSpc>
            </a:pPr>
            <a:r>
              <a:rPr lang="es-CO" sz="1600">
                <a:solidFill>
                  <a:srgbClr val="FFFFFF"/>
                </a:solidFill>
              </a:rPr>
              <a:t>0 ausencias</a:t>
            </a:r>
          </a:p>
        </p:txBody>
      </p:sp>
      <p:sp>
        <p:nvSpPr>
          <p:cNvPr id="55" name="Rectangle 1"/>
          <p:cNvSpPr>
            <a:spLocks/>
          </p:cNvSpPr>
          <p:nvPr/>
        </p:nvSpPr>
        <p:spPr bwMode="auto">
          <a:xfrm rot="16200000" flipH="1">
            <a:off x="9287406" y="1248533"/>
            <a:ext cx="1153134" cy="705807"/>
          </a:xfrm>
          <a:prstGeom prst="rect">
            <a:avLst/>
          </a:prstGeom>
          <a:solidFill>
            <a:srgbClr val="FF0000"/>
          </a:solidFill>
          <a:ln>
            <a:noFill/>
          </a:ln>
          <a:effectLst/>
        </p:spPr>
        <p:txBody>
          <a:bodyPr wrap="square" lIns="0" tIns="0" rIns="0" bIns="0">
            <a:normAutofit/>
          </a:bodyPr>
          <a:lstStyle/>
          <a:p>
            <a:endParaRPr lang="en-US"/>
          </a:p>
        </p:txBody>
      </p:sp>
      <p:sp>
        <p:nvSpPr>
          <p:cNvPr id="56" name="AutoShape 7"/>
          <p:cNvSpPr>
            <a:spLocks/>
          </p:cNvSpPr>
          <p:nvPr/>
        </p:nvSpPr>
        <p:spPr bwMode="auto">
          <a:xfrm rot="16200000" flipH="1">
            <a:off x="8270751" y="1322144"/>
            <a:ext cx="1543075" cy="946722"/>
          </a:xfrm>
          <a:custGeom>
            <a:avLst/>
            <a:gdLst/>
            <a:ahLst/>
            <a:cxnLst/>
            <a:rect l="0" t="0" r="r" b="b"/>
            <a:pathLst>
              <a:path w="21600" h="21600">
                <a:moveTo>
                  <a:pt x="16148" y="21600"/>
                </a:moveTo>
                <a:lnTo>
                  <a:pt x="0" y="21600"/>
                </a:lnTo>
                <a:lnTo>
                  <a:pt x="9018" y="0"/>
                </a:lnTo>
                <a:lnTo>
                  <a:pt x="21600" y="0"/>
                </a:lnTo>
                <a:close/>
                <a:moveTo>
                  <a:pt x="16148" y="21600"/>
                </a:moveTo>
              </a:path>
            </a:pathLst>
          </a:custGeom>
          <a:solidFill>
            <a:srgbClr val="FF0000"/>
          </a:solidFill>
          <a:ln>
            <a:noFill/>
          </a:ln>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57" name="TextBox 56"/>
          <p:cNvSpPr txBox="1"/>
          <p:nvPr/>
        </p:nvSpPr>
        <p:spPr>
          <a:xfrm>
            <a:off x="0" y="219562"/>
            <a:ext cx="9905999" cy="769441"/>
          </a:xfrm>
          <a:prstGeom prst="rect">
            <a:avLst/>
          </a:prstGeom>
          <a:noFill/>
        </p:spPr>
        <p:txBody>
          <a:bodyPr wrap="square" rtlCol="0">
            <a:normAutofit fontScale="85000" lnSpcReduction="10000"/>
          </a:bodyPr>
          <a:lstStyle/>
          <a:p>
            <a:pPr algn="ctr"/>
            <a:r>
              <a:rPr lang="es-CO" sz="4400">
                <a:solidFill>
                  <a:srgbClr val="FFFFFF"/>
                </a:solidFill>
                <a:latin typeface="Avenir Book"/>
                <a:cs typeface="Avenir Book"/>
              </a:rPr>
              <a:t>Asistencia escolar excelente = Éxito Escolar</a:t>
            </a:r>
          </a:p>
        </p:txBody>
      </p:sp>
      <p:sp>
        <p:nvSpPr>
          <p:cNvPr id="58" name="Rectangle 57"/>
          <p:cNvSpPr/>
          <p:nvPr/>
        </p:nvSpPr>
        <p:spPr>
          <a:xfrm>
            <a:off x="4298044" y="2580605"/>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a:bodyPr>
          <a:lstStyle/>
          <a:p>
            <a:pPr>
              <a:lnSpc>
                <a:spcPts val="2940"/>
              </a:lnSpc>
            </a:pPr>
            <a:r>
              <a:rPr lang="es-CO" sz="3200">
                <a:solidFill>
                  <a:srgbClr val="FFFFFF"/>
                </a:solidFill>
              </a:rPr>
              <a:t>Inferior a Básico</a:t>
            </a:r>
          </a:p>
        </p:txBody>
      </p:sp>
      <p:sp>
        <p:nvSpPr>
          <p:cNvPr id="59" name="Rectangle 58"/>
          <p:cNvSpPr/>
          <p:nvPr/>
        </p:nvSpPr>
        <p:spPr>
          <a:xfrm>
            <a:off x="3867745" y="3686150"/>
            <a:ext cx="1406468" cy="4642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85000" lnSpcReduction="10000"/>
          </a:bodyPr>
          <a:lstStyle/>
          <a:p>
            <a:pPr>
              <a:lnSpc>
                <a:spcPts val="2940"/>
              </a:lnSpc>
            </a:pPr>
            <a:r>
              <a:rPr lang="es-CO" sz="3200" dirty="0">
                <a:solidFill>
                  <a:schemeClr val="tx1"/>
                </a:solidFill>
              </a:rPr>
              <a:t>Básico</a:t>
            </a:r>
          </a:p>
        </p:txBody>
      </p:sp>
      <p:sp>
        <p:nvSpPr>
          <p:cNvPr id="60" name="Rectangle 59"/>
          <p:cNvSpPr/>
          <p:nvPr/>
        </p:nvSpPr>
        <p:spPr>
          <a:xfrm>
            <a:off x="3067394" y="4617009"/>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77500" lnSpcReduction="20000"/>
          </a:bodyPr>
          <a:lstStyle/>
          <a:p>
            <a:pPr>
              <a:lnSpc>
                <a:spcPts val="2940"/>
              </a:lnSpc>
            </a:pPr>
            <a:r>
              <a:rPr lang="es-CO" sz="3200" dirty="0">
                <a:solidFill>
                  <a:srgbClr val="FFFFFF"/>
                </a:solidFill>
              </a:rPr>
              <a:t>Competente</a:t>
            </a:r>
          </a:p>
        </p:txBody>
      </p:sp>
      <p:sp>
        <p:nvSpPr>
          <p:cNvPr id="61" name="Rectangle 60"/>
          <p:cNvSpPr/>
          <p:nvPr/>
        </p:nvSpPr>
        <p:spPr>
          <a:xfrm>
            <a:off x="2708671" y="5518063"/>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a:bodyPr>
          <a:lstStyle/>
          <a:p>
            <a:pPr>
              <a:lnSpc>
                <a:spcPts val="2940"/>
              </a:lnSpc>
            </a:pPr>
            <a:r>
              <a:rPr lang="es-CO" sz="3200">
                <a:solidFill>
                  <a:srgbClr val="FFFFFF"/>
                </a:solidFill>
              </a:rPr>
              <a:t>Avanzado</a:t>
            </a:r>
          </a:p>
        </p:txBody>
      </p:sp>
      <p:sp>
        <p:nvSpPr>
          <p:cNvPr id="62" name="TextBox 61"/>
          <p:cNvSpPr txBox="1"/>
          <p:nvPr/>
        </p:nvSpPr>
        <p:spPr>
          <a:xfrm>
            <a:off x="181870" y="4668893"/>
            <a:ext cx="1857867" cy="1200329"/>
          </a:xfrm>
          <a:prstGeom prst="rect">
            <a:avLst/>
          </a:prstGeom>
          <a:noFill/>
        </p:spPr>
        <p:txBody>
          <a:bodyPr wrap="square" rtlCol="0">
            <a:normAutofit fontScale="70000" lnSpcReduction="20000"/>
          </a:bodyPr>
          <a:lstStyle/>
          <a:p>
            <a:r>
              <a:rPr lang="es-CO" sz="2400"/>
              <a:t>Mayores probabilidades de desempeñarse y graduarse</a:t>
            </a:r>
          </a:p>
        </p:txBody>
      </p:sp>
      <p:pic>
        <p:nvPicPr>
          <p:cNvPr id="44" name="Picture 43"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488" y="5759015"/>
            <a:ext cx="689974" cy="694114"/>
          </a:xfrm>
          <a:prstGeom prst="rect">
            <a:avLst/>
          </a:prstGeom>
        </p:spPr>
      </p:pic>
      <p:sp>
        <p:nvSpPr>
          <p:cNvPr id="3" name="Slide Number Placeholder 2"/>
          <p:cNvSpPr>
            <a:spLocks noGrp="1"/>
          </p:cNvSpPr>
          <p:nvPr>
            <p:ph type="sldNum" sz="quarter" idx="12"/>
          </p:nvPr>
        </p:nvSpPr>
        <p:spPr/>
        <p:txBody>
          <a:bodyPr wrap="square">
            <a:normAutofit/>
          </a:bodyPr>
          <a:lstStyle/>
          <a:p>
            <a:fld id="{A54BDD0D-9D06-4347-9DDF-B78EE7639633}" type="slidenum">
              <a:rPr lang="en-US" smtClean="0"/>
              <a:t>10</a:t>
            </a:fld>
            <a:endParaRPr lang="en-US"/>
          </a:p>
        </p:txBody>
      </p:sp>
      <p:sp>
        <p:nvSpPr>
          <p:cNvPr id="28" name="Footer Placeholder 27"/>
          <p:cNvSpPr>
            <a:spLocks noGrp="1"/>
          </p:cNvSpPr>
          <p:nvPr>
            <p:ph type="ftr" sz="quarter" idx="11"/>
          </p:nvPr>
        </p:nvSpPr>
        <p:spPr/>
        <p:txBody>
          <a:bodyPr wrap="square">
            <a:normAutofit/>
          </a:bodyPr>
          <a:lstStyle/>
          <a:p>
            <a:r>
              <a:rPr lang="es-CO" b="1" dirty="0">
                <a:solidFill>
                  <a:schemeClr val="tx1"/>
                </a:solidFill>
              </a:rPr>
              <a:t>Las metas de asistencia de LAUSD</a:t>
            </a:r>
          </a:p>
        </p:txBody>
      </p:sp>
    </p:spTree>
    <p:extLst>
      <p:ext uri="{BB962C8B-B14F-4D97-AF65-F5344CB8AC3E}">
        <p14:creationId xmlns:p14="http://schemas.microsoft.com/office/powerpoint/2010/main" val="14923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5000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50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2500"/>
                            </p:stCondLst>
                            <p:childTnLst>
                              <p:par>
                                <p:cTn id="48" presetID="1"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58" grpId="0"/>
      <p:bldP spid="59"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tyImages-839947982.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4143547" y="834364"/>
            <a:ext cx="6979566" cy="6979566"/>
          </a:xfrm>
          <a:prstGeom prst="rect">
            <a:avLst/>
          </a:prstGeom>
        </p:spPr>
      </p:pic>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s-CO">
                <a:solidFill>
                  <a:schemeClr val="bg1"/>
                </a:solidFill>
                <a:latin typeface="Avenir Book"/>
                <a:cs typeface="Avenir Book"/>
              </a:rPr>
              <a:t>¿Qué indica la Ley de California</a:t>
            </a:r>
            <a:br>
              <a:rPr lang="es-CO">
                <a:solidFill>
                  <a:schemeClr val="bg1"/>
                </a:solidFill>
                <a:latin typeface="Avenir Book"/>
                <a:cs typeface="Avenir Book"/>
              </a:rPr>
            </a:br>
            <a:r>
              <a:rPr lang="es-CO">
                <a:solidFill>
                  <a:schemeClr val="bg1"/>
                </a:solidFill>
                <a:latin typeface="Avenir Book"/>
                <a:cs typeface="Avenir Book"/>
              </a:rPr>
              <a:t>acerca de la asistencia escolar?</a:t>
            </a:r>
          </a:p>
        </p:txBody>
      </p:sp>
      <p:sp>
        <p:nvSpPr>
          <p:cNvPr id="3" name="Content Placeholder 2"/>
          <p:cNvSpPr>
            <a:spLocks noGrp="1"/>
          </p:cNvSpPr>
          <p:nvPr>
            <p:ph idx="1"/>
          </p:nvPr>
        </p:nvSpPr>
        <p:spPr>
          <a:xfrm>
            <a:off x="495300" y="1831114"/>
            <a:ext cx="8915400" cy="655438"/>
          </a:xfrm>
        </p:spPr>
        <p:txBody>
          <a:bodyPr>
            <a:normAutofit/>
          </a:bodyPr>
          <a:lstStyle/>
          <a:p>
            <a:r>
              <a:rPr lang="es-CO" b="1">
                <a:latin typeface="Avenir Book"/>
                <a:cs typeface="Avenir Book"/>
              </a:rPr>
              <a:t>Leyes sobre la asistencia obligatoria</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4" name="TextBox 3"/>
          <p:cNvSpPr txBox="1"/>
          <p:nvPr/>
        </p:nvSpPr>
        <p:spPr>
          <a:xfrm>
            <a:off x="2442362" y="2593119"/>
            <a:ext cx="4955776" cy="369332"/>
          </a:xfrm>
          <a:prstGeom prst="rect">
            <a:avLst/>
          </a:prstGeom>
          <a:noFill/>
        </p:spPr>
        <p:txBody>
          <a:bodyPr wrap="square" rtlCol="0">
            <a:spAutoFit/>
          </a:bodyPr>
          <a:lstStyle/>
          <a:p>
            <a:r>
              <a:rPr lang="es-CO" b="1">
                <a:latin typeface="Avenir"/>
                <a:cs typeface="Avenir"/>
              </a:rPr>
              <a:t>Código de Educación 48200 en California sobre la Asistencia Obligatoria</a:t>
            </a:r>
          </a:p>
        </p:txBody>
      </p:sp>
      <p:sp>
        <p:nvSpPr>
          <p:cNvPr id="5" name="TextBox 4"/>
          <p:cNvSpPr txBox="1"/>
          <p:nvPr/>
        </p:nvSpPr>
        <p:spPr>
          <a:xfrm>
            <a:off x="1270029" y="3325036"/>
            <a:ext cx="7238274" cy="2062103"/>
          </a:xfrm>
          <a:prstGeom prst="rect">
            <a:avLst/>
          </a:prstGeom>
          <a:noFill/>
        </p:spPr>
        <p:txBody>
          <a:bodyPr wrap="square" rtlCol="0">
            <a:spAutoFit/>
          </a:bodyPr>
          <a:lstStyle/>
          <a:p>
            <a:r>
              <a:rPr lang="es-CO" sz="3200"/>
              <a:t>“</a:t>
            </a:r>
            <a:r>
              <a:rPr lang="es-CO" sz="3200" i="1"/>
              <a:t>Cada individuo entre las edades de 6 a 18 años...deberá asistir a escuela pública diurna de tiempo completo o escuela de segunda oportunidad o clases de tiempo completo designadas como..</a:t>
            </a:r>
            <a:r>
              <a:rPr lang="es-CO" sz="3200"/>
              <a:t>.”</a:t>
            </a:r>
          </a:p>
        </p:txBody>
      </p:sp>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4" y="1137000"/>
            <a:ext cx="689974" cy="694114"/>
          </a:xfrm>
          <a:prstGeom prst="rect">
            <a:avLst/>
          </a:prstGeom>
        </p:spPr>
      </p:pic>
      <p:sp>
        <p:nvSpPr>
          <p:cNvPr id="9" name="Slide Number Placeholder 8"/>
          <p:cNvSpPr>
            <a:spLocks noGrp="1"/>
          </p:cNvSpPr>
          <p:nvPr>
            <p:ph type="sldNum" sz="quarter" idx="12"/>
          </p:nvPr>
        </p:nvSpPr>
        <p:spPr/>
        <p:txBody>
          <a:bodyPr/>
          <a:lstStyle/>
          <a:p>
            <a:fld id="{A54BDD0D-9D06-4347-9DDF-B78EE7639633}" type="slidenum">
              <a:rPr lang="en-US" smtClean="0"/>
              <a:t>11</a:t>
            </a:fld>
            <a:endParaRPr lang="en-US"/>
          </a:p>
        </p:txBody>
      </p:sp>
    </p:spTree>
    <p:extLst>
      <p:ext uri="{BB962C8B-B14F-4D97-AF65-F5344CB8AC3E}">
        <p14:creationId xmlns:p14="http://schemas.microsoft.com/office/powerpoint/2010/main" val="292637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ttyImages-855227512.jpg"/>
          <p:cNvPicPr>
            <a:picLocks noChangeAspect="1"/>
          </p:cNvPicPr>
          <p:nvPr/>
        </p:nvPicPr>
        <p:blipFill rotWithShape="1">
          <a:blip r:embed="rId3">
            <a:alphaModFix/>
            <a:extLst>
              <a:ext uri="{28A0092B-C50C-407E-A947-70E740481C1C}">
                <a14:useLocalDpi xmlns:a14="http://schemas.microsoft.com/office/drawing/2010/main" val="0"/>
              </a:ext>
            </a:extLst>
          </a:blip>
          <a:srcRect l="15357" t="13603" r="35055" b="12656"/>
          <a:stretch/>
        </p:blipFill>
        <p:spPr>
          <a:xfrm>
            <a:off x="0" y="1600200"/>
            <a:ext cx="5303583" cy="5257800"/>
          </a:xfrm>
          <a:prstGeom prst="rect">
            <a:avLst/>
          </a:prstGeom>
        </p:spPr>
      </p:pic>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p:txBody>
          <a:bodyPr>
            <a:normAutofit fontScale="90000"/>
          </a:bodyPr>
          <a:lstStyle/>
          <a:p>
            <a:r>
              <a:rPr lang="es-CO">
                <a:solidFill>
                  <a:schemeClr val="bg1"/>
                </a:solidFill>
                <a:latin typeface="Avenir Book"/>
                <a:cs typeface="Avenir Book"/>
              </a:rPr>
              <a:t>Ley en California y</a:t>
            </a:r>
            <a:br>
              <a:rPr lang="es-CO">
                <a:solidFill>
                  <a:schemeClr val="bg1"/>
                </a:solidFill>
                <a:latin typeface="Avenir Book"/>
                <a:cs typeface="Avenir Book"/>
              </a:rPr>
            </a:br>
            <a:r>
              <a:rPr lang="es-CO">
                <a:solidFill>
                  <a:schemeClr val="bg1"/>
                </a:solidFill>
                <a:latin typeface="Avenir Book"/>
                <a:cs typeface="Avenir Book"/>
              </a:rPr>
              <a:t>Responsabilidad de los Padres</a:t>
            </a:r>
          </a:p>
        </p:txBody>
      </p:sp>
      <p:sp>
        <p:nvSpPr>
          <p:cNvPr id="8" name="Content Placeholder 2"/>
          <p:cNvSpPr>
            <a:spLocks noGrp="1"/>
          </p:cNvSpPr>
          <p:nvPr>
            <p:ph idx="1"/>
          </p:nvPr>
        </p:nvSpPr>
        <p:spPr>
          <a:xfrm>
            <a:off x="5269695" y="1849976"/>
            <a:ext cx="4636305" cy="1312993"/>
          </a:xfrm>
        </p:spPr>
        <p:txBody>
          <a:bodyPr>
            <a:normAutofit lnSpcReduction="10000"/>
          </a:bodyPr>
          <a:lstStyle/>
          <a:p>
            <a:r>
              <a:rPr lang="es-CO" sz="2800" b="1">
                <a:latin typeface="Avenir Book"/>
                <a:cs typeface="Avenir Book"/>
              </a:rPr>
              <a:t>De conformidad con el Código de Educación 48260.5 en California</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9" name="TextBox 8"/>
          <p:cNvSpPr txBox="1"/>
          <p:nvPr/>
        </p:nvSpPr>
        <p:spPr>
          <a:xfrm>
            <a:off x="5650114" y="3012326"/>
            <a:ext cx="3945726" cy="1815882"/>
          </a:xfrm>
          <a:prstGeom prst="rect">
            <a:avLst/>
          </a:prstGeom>
          <a:noFill/>
        </p:spPr>
        <p:txBody>
          <a:bodyPr wrap="square" rtlCol="0">
            <a:spAutoFit/>
          </a:bodyPr>
          <a:lstStyle/>
          <a:p>
            <a:r>
              <a:rPr lang="es-CO" sz="2800" i="1" dirty="0"/>
              <a:t>el padre o tutor legal tiene la responsabilidad de obligar la asistencia de un alumno en la escuela.</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66" y="5662237"/>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12</a:t>
            </a:fld>
            <a:endParaRPr lang="en-US"/>
          </a:p>
        </p:txBody>
      </p:sp>
    </p:spTree>
    <p:extLst>
      <p:ext uri="{BB962C8B-B14F-4D97-AF65-F5344CB8AC3E}">
        <p14:creationId xmlns:p14="http://schemas.microsoft.com/office/powerpoint/2010/main" val="375676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9906000" cy="1047904"/>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6" name="Rectangle 5"/>
          <p:cNvSpPr/>
          <p:nvPr/>
        </p:nvSpPr>
        <p:spPr>
          <a:xfrm>
            <a:off x="0" y="0"/>
            <a:ext cx="3827856" cy="25684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1038" y="123661"/>
            <a:ext cx="3536818" cy="2664822"/>
          </a:xfrm>
        </p:spPr>
        <p:txBody>
          <a:bodyPr>
            <a:normAutofit fontScale="90000"/>
          </a:bodyPr>
          <a:lstStyle/>
          <a:p>
            <a:pPr algn="l"/>
            <a:r>
              <a:rPr lang="es-CO" dirty="0">
                <a:solidFill>
                  <a:schemeClr val="bg1"/>
                </a:solidFill>
                <a:latin typeface="Avenir Book"/>
                <a:ea typeface="ＭＳ Ｐゴシック" panose="020B0600070205080204" pitchFamily="34" charset="-128"/>
                <a:cs typeface="Avenir Book"/>
              </a:rPr>
              <a:t>¿Por qué es tan importante la asistencia?</a:t>
            </a:r>
          </a:p>
        </p:txBody>
      </p:sp>
      <p:sp>
        <p:nvSpPr>
          <p:cNvPr id="3" name="Content Placeholder 2"/>
          <p:cNvSpPr>
            <a:spLocks noGrp="1"/>
          </p:cNvSpPr>
          <p:nvPr>
            <p:ph idx="1"/>
          </p:nvPr>
        </p:nvSpPr>
        <p:spPr>
          <a:xfrm>
            <a:off x="4147575" y="1650328"/>
            <a:ext cx="5541943" cy="1207766"/>
          </a:xfrm>
        </p:spPr>
        <p:txBody>
          <a:bodyPr>
            <a:normAutofit fontScale="92500"/>
          </a:bodyPr>
          <a:lstStyle/>
          <a:p>
            <a:pPr marL="0" indent="0">
              <a:buNone/>
            </a:pPr>
            <a:r>
              <a:rPr lang="es-CO" b="1">
                <a:latin typeface="Avenir Book"/>
                <a:cs typeface="Avenir Book"/>
              </a:rPr>
              <a:t>Generen ideas con su mesa o con un compañero a lado.</a:t>
            </a:r>
          </a:p>
        </p:txBody>
      </p:sp>
      <p:pic>
        <p:nvPicPr>
          <p:cNvPr id="8" name="Picture 7"/>
          <p:cNvPicPr>
            <a:picLocks noChangeAspect="1"/>
          </p:cNvPicPr>
          <p:nvPr/>
        </p:nvPicPr>
        <p:blipFill>
          <a:blip r:embed="rId3"/>
          <a:stretch>
            <a:fillRect/>
          </a:stretch>
        </p:blipFill>
        <p:spPr>
          <a:xfrm>
            <a:off x="373358" y="2741451"/>
            <a:ext cx="3015560" cy="3890204"/>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4243217" y="2948620"/>
            <a:ext cx="5233149" cy="3910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O" sz="2800">
                <a:latin typeface="Avenir Book"/>
                <a:ea typeface="Tahoma" panose="020B0604030504040204" pitchFamily="34" charset="0"/>
                <a:cs typeface="Avenir Book"/>
              </a:rPr>
              <a:t>Compartan entre sí por qué envían a su hijo a la escuela y por qué es importante.</a:t>
            </a:r>
          </a:p>
          <a:p>
            <a:pPr marL="0" indent="0">
              <a:buFont typeface="Arial"/>
              <a:buNone/>
            </a:pPr>
            <a:endParaRPr lang="en-US" sz="2600">
              <a:latin typeface="Avenir Book"/>
              <a:cs typeface="Avenir Book"/>
            </a:endParaRP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225" y="5749050"/>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13</a:t>
            </a:fld>
            <a:endParaRPr lang="en-US"/>
          </a:p>
        </p:txBody>
      </p:sp>
    </p:spTree>
    <p:extLst>
      <p:ext uri="{BB962C8B-B14F-4D97-AF65-F5344CB8AC3E}">
        <p14:creationId xmlns:p14="http://schemas.microsoft.com/office/powerpoint/2010/main" val="11185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474846752-170667a_cant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9906000" cy="4267200"/>
          </a:xfrm>
          <a:prstGeom prst="rect">
            <a:avLst/>
          </a:prstGeom>
        </p:spPr>
      </p:pic>
      <p:sp>
        <p:nvSpPr>
          <p:cNvPr id="2" name="Title 1"/>
          <p:cNvSpPr>
            <a:spLocks noGrp="1"/>
          </p:cNvSpPr>
          <p:nvPr>
            <p:ph type="title"/>
          </p:nvPr>
        </p:nvSpPr>
        <p:spPr/>
        <p:txBody>
          <a:bodyPr>
            <a:normAutofit fontScale="90000"/>
          </a:bodyPr>
          <a:lstStyle/>
          <a:p>
            <a:r>
              <a:rPr lang="es-CO">
                <a:solidFill>
                  <a:schemeClr val="bg1"/>
                </a:solidFill>
              </a:rPr>
              <a:t>Si los estudiantes no están en la escuela</a:t>
            </a:r>
            <a:br>
              <a:rPr lang="es-CO">
                <a:solidFill>
                  <a:schemeClr val="bg1"/>
                </a:solidFill>
              </a:rPr>
            </a:br>
            <a:r>
              <a:rPr lang="es-CO">
                <a:solidFill>
                  <a:schemeClr val="bg1"/>
                </a:solidFill>
              </a:rPr>
              <a:t>No pueden aprender</a:t>
            </a:r>
          </a:p>
        </p:txBody>
      </p:sp>
      <p:sp>
        <p:nvSpPr>
          <p:cNvPr id="3" name="Content Placeholder 2"/>
          <p:cNvSpPr>
            <a:spLocks noGrp="1"/>
          </p:cNvSpPr>
          <p:nvPr>
            <p:ph idx="1"/>
          </p:nvPr>
        </p:nvSpPr>
        <p:spPr>
          <a:xfrm>
            <a:off x="495300" y="1831113"/>
            <a:ext cx="8915400" cy="4293155"/>
          </a:xfrm>
        </p:spPr>
        <p:txBody>
          <a:bodyPr>
            <a:normAutofit lnSpcReduction="10000"/>
          </a:bodyPr>
          <a:lstStyle/>
          <a:p>
            <a:pPr>
              <a:buFont typeface="Arial" panose="020B0604020202020204" pitchFamily="34" charset="0"/>
              <a:buChar char="•"/>
            </a:pPr>
            <a:r>
              <a:rPr lang="es-CO" sz="2600" dirty="0">
                <a:cs typeface="Tahoma" panose="020B0604030504040204" pitchFamily="34" charset="0"/>
              </a:rPr>
              <a:t>Los estudiantes quienes tienen ausentismo crónico en la escuela preescolar, en kínder y en el primer grado tienen menos probabilidades de leer conforme la expectativa para su nivel de grado para el tercer grado.</a:t>
            </a:r>
          </a:p>
          <a:p>
            <a:pPr>
              <a:buFont typeface="Arial" panose="020B0604020202020204" pitchFamily="34" charset="0"/>
              <a:buChar char="•"/>
            </a:pPr>
            <a:r>
              <a:rPr lang="es-CO" sz="2600" dirty="0">
                <a:cs typeface="Tahoma" panose="020B0604030504040204" pitchFamily="34" charset="0"/>
              </a:rPr>
              <a:t>Los estudiantes quienes no leen conforme a la expectativa para su nivel de grado parel el tercer grado, tienen cuatro veces más de probabilidades de dejar la escuela </a:t>
            </a:r>
            <a:br>
              <a:rPr lang="es-CO" sz="2600" dirty="0">
                <a:cs typeface="Tahoma" panose="020B0604030504040204" pitchFamily="34" charset="0"/>
              </a:rPr>
            </a:br>
            <a:r>
              <a:rPr lang="es-CO" sz="2600" dirty="0">
                <a:cs typeface="Tahoma" panose="020B0604030504040204" pitchFamily="34" charset="0"/>
              </a:rPr>
              <a:t>preparatoria.</a:t>
            </a:r>
          </a:p>
          <a:p>
            <a:pPr>
              <a:buFont typeface="Arial" panose="020B0604020202020204" pitchFamily="34" charset="0"/>
              <a:buChar char="•"/>
            </a:pPr>
            <a:r>
              <a:rPr lang="es-CO" sz="2600" dirty="0">
                <a:cs typeface="Tahoma" panose="020B0604030504040204" pitchFamily="34" charset="0"/>
              </a:rPr>
              <a:t>Si pierde un día, le toma a un niño</a:t>
            </a:r>
            <a:br>
              <a:rPr lang="es-CO" sz="2600" dirty="0">
                <a:cs typeface="Tahoma" panose="020B0604030504040204" pitchFamily="34" charset="0"/>
              </a:rPr>
            </a:br>
            <a:r>
              <a:rPr lang="es-CO" sz="2600" dirty="0">
                <a:cs typeface="Tahoma" panose="020B0604030504040204" pitchFamily="34" charset="0"/>
              </a:rPr>
              <a:t>tres días o más para reponer el tiempo</a:t>
            </a:r>
            <a:br>
              <a:rPr lang="es-CO" sz="2600" dirty="0">
                <a:cs typeface="Tahoma" panose="020B0604030504040204" pitchFamily="34" charset="0"/>
              </a:rPr>
            </a:br>
            <a:r>
              <a:rPr lang="es-CO" sz="2600" dirty="0">
                <a:cs typeface="Tahoma" panose="020B0604030504040204" pitchFamily="34" charset="0"/>
              </a:rPr>
              <a:t>de instrucción que perdió.</a:t>
            </a:r>
          </a:p>
          <a:p>
            <a:pPr marL="0" indent="0">
              <a:buNone/>
            </a:pPr>
            <a:endParaRPr lang="en-US" sz="2600" dirty="0"/>
          </a:p>
        </p:txBody>
      </p:sp>
      <p:pic>
        <p:nvPicPr>
          <p:cNvPr id="8" name="Picture 7" descr="Pupil-Service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4" y="6260793"/>
            <a:ext cx="479706" cy="497310"/>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14</a:t>
            </a:fld>
            <a:endParaRPr lang="en-US"/>
          </a:p>
        </p:txBody>
      </p:sp>
    </p:spTree>
    <p:extLst>
      <p:ext uri="{BB962C8B-B14F-4D97-AF65-F5344CB8AC3E}">
        <p14:creationId xmlns:p14="http://schemas.microsoft.com/office/powerpoint/2010/main" val="390979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12" name="Rectangle 11"/>
          <p:cNvSpPr/>
          <p:nvPr/>
        </p:nvSpPr>
        <p:spPr>
          <a:xfrm>
            <a:off x="-1" y="1138731"/>
            <a:ext cx="4880238" cy="5105951"/>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2"/>
          <p:cNvSpPr>
            <a:spLocks noGrp="1"/>
          </p:cNvSpPr>
          <p:nvPr>
            <p:ph type="title" idx="4294967295"/>
          </p:nvPr>
        </p:nvSpPr>
        <p:spPr>
          <a:xfrm>
            <a:off x="15040" y="-5389"/>
            <a:ext cx="9890960" cy="1202035"/>
          </a:xfrm>
        </p:spPr>
        <p:txBody>
          <a:bodyPr>
            <a:normAutofit fontScale="90000"/>
          </a:bodyPr>
          <a:lstStyle/>
          <a:p>
            <a:pPr algn="ctr"/>
            <a:r>
              <a:rPr lang="es-CO" dirty="0">
                <a:solidFill>
                  <a:schemeClr val="accent3">
                    <a:lumMod val="75000"/>
                  </a:schemeClr>
                </a:solidFill>
                <a:latin typeface="Avenir"/>
                <a:cs typeface="Avenir"/>
              </a:rPr>
              <a:t>Potenciales consecuencias para toda la vida</a:t>
            </a:r>
          </a:p>
        </p:txBody>
      </p:sp>
      <p:sp>
        <p:nvSpPr>
          <p:cNvPr id="4" name="TextBox 3"/>
          <p:cNvSpPr txBox="1"/>
          <p:nvPr/>
        </p:nvSpPr>
        <p:spPr>
          <a:xfrm>
            <a:off x="587083" y="1361011"/>
            <a:ext cx="3927710" cy="3970318"/>
          </a:xfrm>
          <a:prstGeom prst="rect">
            <a:avLst/>
          </a:prstGeom>
          <a:noFill/>
        </p:spPr>
        <p:txBody>
          <a:bodyPr wrap="square" rtlCol="0">
            <a:spAutoFit/>
          </a:bodyPr>
          <a:lstStyle/>
          <a:p>
            <a:r>
              <a:rPr lang="es-CO" sz="2800" i="1">
                <a:solidFill>
                  <a:schemeClr val="bg1"/>
                </a:solidFill>
                <a:latin typeface="Avenir Book"/>
                <a:cs typeface="Avenir Book"/>
              </a:rPr>
              <a:t>Se ha identificado el ausentismo crónico como un fuerte predictor de </a:t>
            </a:r>
          </a:p>
          <a:p>
            <a:r>
              <a:rPr lang="es-CO" sz="2800" i="1">
                <a:solidFill>
                  <a:schemeClr val="bg1"/>
                </a:solidFill>
                <a:latin typeface="Avenir Book"/>
                <a:cs typeface="Avenir Book"/>
              </a:rPr>
              <a:t>bajo logro académico, menos ingresos, índice más alto de desempleo </a:t>
            </a:r>
          </a:p>
          <a:p>
            <a:r>
              <a:rPr lang="es-CO" sz="2800" i="1">
                <a:solidFill>
                  <a:schemeClr val="bg1"/>
                </a:solidFill>
                <a:latin typeface="Avenir Book"/>
                <a:cs typeface="Avenir Book"/>
              </a:rPr>
              <a:t>y en general, calidad  </a:t>
            </a:r>
          </a:p>
          <a:p>
            <a:r>
              <a:rPr lang="es-CO" sz="2800" i="1">
                <a:solidFill>
                  <a:schemeClr val="bg1"/>
                </a:solidFill>
                <a:latin typeface="Avenir Book"/>
                <a:cs typeface="Avenir Book"/>
              </a:rPr>
              <a:t>inferior en la vida.</a:t>
            </a:r>
          </a:p>
        </p:txBody>
      </p:sp>
      <p:sp>
        <p:nvSpPr>
          <p:cNvPr id="5" name="TextBox 4"/>
          <p:cNvSpPr txBox="1"/>
          <p:nvPr/>
        </p:nvSpPr>
        <p:spPr>
          <a:xfrm>
            <a:off x="-70588" y="6244682"/>
            <a:ext cx="9645805" cy="523220"/>
          </a:xfrm>
          <a:prstGeom prst="rect">
            <a:avLst/>
          </a:prstGeom>
          <a:noFill/>
        </p:spPr>
        <p:txBody>
          <a:bodyPr wrap="square" rtlCol="0">
            <a:spAutoFit/>
          </a:bodyPr>
          <a:lstStyle/>
          <a:p>
            <a:pPr algn="ctr"/>
            <a:r>
              <a:rPr lang="es-CO" sz="1400" b="1">
                <a:latin typeface="Avenir"/>
                <a:cs typeface="Avenir"/>
              </a:rPr>
              <a:t>Adaptado de </a:t>
            </a:r>
            <a:r>
              <a:rPr lang="es-CO" sz="1400" b="1" i="1">
                <a:latin typeface="Avenir"/>
                <a:cs typeface="Avenir"/>
              </a:rPr>
              <a:t>the National Center for School Engagement – Promoting attendance, attachment and achievement </a:t>
            </a:r>
          </a:p>
        </p:txBody>
      </p:sp>
      <p:sp>
        <p:nvSpPr>
          <p:cNvPr id="6" name="TextBox 5"/>
          <p:cNvSpPr txBox="1"/>
          <p:nvPr/>
        </p:nvSpPr>
        <p:spPr>
          <a:xfrm>
            <a:off x="10959955" y="411539"/>
            <a:ext cx="184666" cy="369332"/>
          </a:xfrm>
          <a:prstGeom prst="rect">
            <a:avLst/>
          </a:prstGeom>
          <a:noFill/>
        </p:spPr>
        <p:txBody>
          <a:bodyPr wrap="none" rtlCol="0">
            <a:spAutoFit/>
          </a:bodyPr>
          <a:lstStyle/>
          <a:p>
            <a:endParaRPr lang="en-US"/>
          </a:p>
        </p:txBody>
      </p:sp>
      <p:sp>
        <p:nvSpPr>
          <p:cNvPr id="2" name="Slide Number Placeholder 1"/>
          <p:cNvSpPr>
            <a:spLocks noGrp="1"/>
          </p:cNvSpPr>
          <p:nvPr>
            <p:ph type="sldNum" sz="quarter" idx="12"/>
          </p:nvPr>
        </p:nvSpPr>
        <p:spPr/>
        <p:txBody>
          <a:bodyPr/>
          <a:lstStyle/>
          <a:p>
            <a:fld id="{A54BDD0D-9D06-4347-9DDF-B78EE7639633}" type="slidenum">
              <a:rPr lang="en-US" smtClean="0"/>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8" y="1132425"/>
            <a:ext cx="4850888" cy="5112258"/>
          </a:xfrm>
          <a:prstGeom prst="rect">
            <a:avLst/>
          </a:prstGeom>
        </p:spPr>
      </p:pic>
      <p:pic>
        <p:nvPicPr>
          <p:cNvPr id="17" name="Picture 16"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243" y="5550568"/>
            <a:ext cx="689974" cy="694114"/>
          </a:xfrm>
          <a:prstGeom prst="rect">
            <a:avLst/>
          </a:prstGeom>
        </p:spPr>
      </p:pic>
    </p:spTree>
    <p:extLst>
      <p:ext uri="{BB962C8B-B14F-4D97-AF65-F5344CB8AC3E}">
        <p14:creationId xmlns:p14="http://schemas.microsoft.com/office/powerpoint/2010/main" val="23274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3241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579732" y="-11210"/>
            <a:ext cx="9085588" cy="707886"/>
          </a:xfrm>
          <a:prstGeom prst="rect">
            <a:avLst/>
          </a:prstGeom>
          <a:noFill/>
        </p:spPr>
        <p:txBody>
          <a:bodyPr wrap="square" rtlCol="0">
            <a:spAutoFit/>
          </a:bodyPr>
          <a:lstStyle/>
          <a:p>
            <a:pPr algn="ctr"/>
            <a:r>
              <a:rPr lang="es-CO" sz="4000" dirty="0">
                <a:solidFill>
                  <a:schemeClr val="bg1"/>
                </a:solidFill>
              </a:rPr>
              <a:t>Lo que las escuelas hacen para apoyar la asistencia escolar</a:t>
            </a:r>
          </a:p>
        </p:txBody>
      </p:sp>
      <p:grpSp>
        <p:nvGrpSpPr>
          <p:cNvPr id="29" name="Group 28"/>
          <p:cNvGrpSpPr/>
          <p:nvPr/>
        </p:nvGrpSpPr>
        <p:grpSpPr>
          <a:xfrm>
            <a:off x="266649" y="975531"/>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2" name="TextBox 1"/>
          <p:cNvSpPr txBox="1"/>
          <p:nvPr/>
        </p:nvSpPr>
        <p:spPr>
          <a:xfrm>
            <a:off x="488471" y="1657545"/>
            <a:ext cx="9201047" cy="4831746"/>
          </a:xfrm>
          <a:prstGeom prst="rect">
            <a:avLst/>
          </a:prstGeom>
          <a:noFill/>
        </p:spPr>
        <p:txBody>
          <a:bodyPr wrap="square" rtlCol="0">
            <a:normAutofit fontScale="92500"/>
          </a:bodyPr>
          <a:lstStyle/>
          <a:p>
            <a:r>
              <a:rPr lang="es-CO" sz="2400" dirty="0">
                <a:solidFill>
                  <a:schemeClr val="accent2"/>
                </a:solidFill>
              </a:rPr>
              <a:t>Las escuelas tienen la responsabilidad de crear entornos seguros y de bienvenida.</a:t>
            </a:r>
          </a:p>
          <a:p>
            <a:pPr marL="342900" indent="-342900">
              <a:buFont typeface="Arial"/>
              <a:buChar char="•"/>
            </a:pPr>
            <a:r>
              <a:rPr lang="es-CO" sz="2400" dirty="0"/>
              <a:t>Apoyar a cada estudiantes en particular con su aprendizaje y estar disponibles para apoyar a los padres (hablar con los padres sobre el progreso de su hijo de manera regular, enseñarles cómo hablar con sus hijos todos los días en referencia a la escuela)</a:t>
            </a:r>
            <a:br>
              <a:rPr lang="es-CO" sz="2400" dirty="0"/>
            </a:br>
            <a:endParaRPr lang="es-CO" sz="2400" dirty="0"/>
          </a:p>
          <a:p>
            <a:pPr marL="342900" lvl="0" indent="-342900">
              <a:buFont typeface="Arial"/>
              <a:buChar char="•"/>
            </a:pPr>
            <a:r>
              <a:rPr lang="es-CO" sz="2400" dirty="0"/>
              <a:t>Atender los factores que pueden afectar la asistencia escolar por medio de conectar a las familias con los recursos escolares y comunitarios </a:t>
            </a:r>
            <a:br>
              <a:rPr lang="es-CO" sz="2400" dirty="0"/>
            </a:br>
            <a:endParaRPr lang="es-CO" sz="2400" dirty="0"/>
          </a:p>
          <a:p>
            <a:pPr marL="342900" indent="-342900">
              <a:buFont typeface="Arial"/>
              <a:buChar char="•"/>
            </a:pPr>
            <a:r>
              <a:rPr lang="es-CO" sz="2400" dirty="0"/>
              <a:t>Motivar a los estudiantes para que asisten a la </a:t>
            </a:r>
            <a:br>
              <a:rPr lang="es-CO" sz="2400" dirty="0"/>
            </a:br>
            <a:r>
              <a:rPr lang="es-CO" sz="2400" dirty="0"/>
              <a:t>escuela todos los días</a:t>
            </a:r>
            <a:br>
              <a:rPr lang="es-CO" sz="2400" dirty="0"/>
            </a:br>
            <a:r>
              <a:rPr lang="es-CO" sz="2400" dirty="0"/>
              <a:t>mediante conexiones sólidas </a:t>
            </a:r>
            <a:br>
              <a:rPr lang="es-CO" sz="2400" dirty="0"/>
            </a:br>
            <a:r>
              <a:rPr lang="es-CO" sz="2400" dirty="0"/>
              <a:t>con los maestros y el personal</a:t>
            </a:r>
          </a:p>
        </p:txBody>
      </p:sp>
      <p:pic>
        <p:nvPicPr>
          <p:cNvPr id="4" name="Picture 3" descr="Sch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764" y="4493561"/>
            <a:ext cx="3858569" cy="2497653"/>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16</a:t>
            </a:fld>
            <a:endParaRPr lang="en-US"/>
          </a:p>
        </p:txBody>
      </p:sp>
    </p:spTree>
    <p:extLst>
      <p:ext uri="{BB962C8B-B14F-4D97-AF65-F5344CB8AC3E}">
        <p14:creationId xmlns:p14="http://schemas.microsoft.com/office/powerpoint/2010/main" val="13696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067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38118" y="136646"/>
            <a:ext cx="8029764" cy="769441"/>
          </a:xfrm>
          <a:prstGeom prst="rect">
            <a:avLst/>
          </a:prstGeom>
          <a:noFill/>
        </p:spPr>
        <p:txBody>
          <a:bodyPr wrap="square" rtlCol="0">
            <a:spAutoFit/>
          </a:bodyPr>
          <a:lstStyle/>
          <a:p>
            <a:pPr algn="ctr"/>
            <a:r>
              <a:rPr lang="es-CO" sz="4400" dirty="0">
                <a:solidFill>
                  <a:srgbClr val="FFFFFF"/>
                </a:solidFill>
                <a:latin typeface="Avenir Book"/>
                <a:cs typeface="Avenir Book"/>
              </a:rPr>
              <a:t>¿Por qué faltan los estudiantes?</a:t>
            </a:r>
          </a:p>
        </p:txBody>
      </p:sp>
      <p:sp>
        <p:nvSpPr>
          <p:cNvPr id="12" name="Content Placeholder 2"/>
          <p:cNvSpPr>
            <a:spLocks noGrp="1"/>
          </p:cNvSpPr>
          <p:nvPr>
            <p:ph idx="1"/>
          </p:nvPr>
        </p:nvSpPr>
        <p:spPr>
          <a:xfrm>
            <a:off x="495300" y="1831114"/>
            <a:ext cx="8915400" cy="1579016"/>
          </a:xfrm>
        </p:spPr>
        <p:txBody>
          <a:bodyPr>
            <a:normAutofit fontScale="92500" lnSpcReduction="20000"/>
          </a:bodyPr>
          <a:lstStyle/>
          <a:p>
            <a:r>
              <a:rPr lang="es-CO">
                <a:latin typeface="Avenir Book"/>
                <a:cs typeface="Avenir Book"/>
              </a:rPr>
              <a:t>Generen ideas con su mesa o con un compañero a lado.</a:t>
            </a:r>
          </a:p>
          <a:p>
            <a:pPr lvl="1"/>
            <a:r>
              <a:rPr lang="es-CO">
                <a:latin typeface="Avenir Book"/>
                <a:ea typeface="Tahoma" panose="020B0604030504040204" pitchFamily="34" charset="0"/>
                <a:cs typeface="Avenir Book"/>
              </a:rPr>
              <a:t>Trabajen juntos para desarrollar una lista de factores que contribuyen a las ausencias de los estudiantes.</a:t>
            </a:r>
          </a:p>
          <a:p>
            <a:pPr marL="0" indent="0">
              <a:buNone/>
            </a:pPr>
            <a:endParaRPr lang="en-US" sz="2600">
              <a:latin typeface="Avenir Book"/>
              <a:cs typeface="Avenir Book"/>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0130"/>
            <a:ext cx="9985864" cy="440474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17</a:t>
            </a:fld>
            <a:endParaRPr lang="en-US"/>
          </a:p>
        </p:txBody>
      </p:sp>
    </p:spTree>
    <p:extLst>
      <p:ext uri="{BB962C8B-B14F-4D97-AF65-F5344CB8AC3E}">
        <p14:creationId xmlns:p14="http://schemas.microsoft.com/office/powerpoint/2010/main" val="19815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 y="78466"/>
            <a:ext cx="9906000" cy="1446550"/>
          </a:xfrm>
          <a:prstGeom prst="rect">
            <a:avLst/>
          </a:prstGeom>
          <a:noFill/>
        </p:spPr>
        <p:txBody>
          <a:bodyPr wrap="square" rtlCol="0">
            <a:normAutofit/>
          </a:bodyPr>
          <a:lstStyle/>
          <a:p>
            <a:pPr algn="ctr"/>
            <a:r>
              <a:rPr lang="es-CO" sz="4400" dirty="0">
                <a:solidFill>
                  <a:schemeClr val="bg1"/>
                </a:solidFill>
                <a:latin typeface="Avenir Book"/>
                <a:cs typeface="Avenir Book"/>
              </a:rPr>
              <a:t>La participación de los padres es clave</a:t>
            </a:r>
          </a:p>
          <a:p>
            <a:pPr algn="ctr"/>
            <a:r>
              <a:rPr lang="es-CO" sz="4400" dirty="0">
                <a:solidFill>
                  <a:schemeClr val="bg1"/>
                </a:solidFill>
                <a:latin typeface="Avenir Book"/>
                <a:cs typeface="Avenir Book"/>
              </a:rPr>
              <a:t>para el éxito de su niño </a:t>
            </a:r>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62" y="5774331"/>
            <a:ext cx="689974" cy="694114"/>
          </a:xfrm>
          <a:prstGeom prst="rect">
            <a:avLst/>
          </a:prstGeom>
        </p:spPr>
      </p:pic>
      <p:sp>
        <p:nvSpPr>
          <p:cNvPr id="11" name="TextBox 10"/>
          <p:cNvSpPr txBox="1"/>
          <p:nvPr/>
        </p:nvSpPr>
        <p:spPr>
          <a:xfrm>
            <a:off x="5285214" y="1835165"/>
            <a:ext cx="4463501" cy="4886312"/>
          </a:xfrm>
          <a:prstGeom prst="rect">
            <a:avLst/>
          </a:prstGeom>
          <a:noFill/>
        </p:spPr>
        <p:txBody>
          <a:bodyPr wrap="square" rtlCol="0">
            <a:normAutofit lnSpcReduction="10000"/>
          </a:bodyPr>
          <a:lstStyle/>
          <a:p>
            <a:pPr marL="342900" indent="-342900">
              <a:buFont typeface="Arial"/>
              <a:buChar char="•"/>
            </a:pPr>
            <a:r>
              <a:rPr lang="es-CO" sz="2400" dirty="0">
                <a:latin typeface="Avenir Book"/>
                <a:cs typeface="Avenir Book"/>
              </a:rPr>
              <a:t>Las investigaciones indican que el éxito escolar de un estudiante no se basa en el ingreso o estatus social de la familia, sino en la involucración de la familia en la educación de sus hijos.</a:t>
            </a:r>
          </a:p>
          <a:p>
            <a:pPr marL="342900" indent="-342900">
              <a:buFont typeface="Arial"/>
              <a:buChar char="•"/>
            </a:pPr>
            <a:r>
              <a:rPr lang="es-CO" sz="2400" dirty="0">
                <a:latin typeface="Avenir Book"/>
                <a:cs typeface="Avenir Book"/>
              </a:rPr>
              <a:t>LAUSD reconoce que, cuando las escuelas y los padres establecen relaciones, los niños tienen mejor probabilidad </a:t>
            </a:r>
            <a:br>
              <a:rPr lang="es-CO" sz="2400" dirty="0">
                <a:latin typeface="Avenir Book"/>
                <a:cs typeface="Avenir Book"/>
              </a:rPr>
            </a:br>
            <a:r>
              <a:rPr lang="es-CO" sz="2400" dirty="0">
                <a:latin typeface="Avenir Book"/>
                <a:cs typeface="Avenir Book"/>
              </a:rPr>
              <a:t>de lograr el éxito en la escuela</a:t>
            </a:r>
          </a:p>
          <a:p>
            <a:endParaRPr lang="en-US" sz="2400" dirty="0"/>
          </a:p>
        </p:txBody>
      </p:sp>
      <p:pic>
        <p:nvPicPr>
          <p:cNvPr id="5" name="Picture 4" descr="Screen Shot 2018-08-23 at 4.10.57 PM.png"/>
          <p:cNvPicPr>
            <a:picLocks noChangeAspect="1"/>
          </p:cNvPicPr>
          <p:nvPr/>
        </p:nvPicPr>
        <p:blipFill rotWithShape="1">
          <a:blip r:embed="rId4">
            <a:alphaModFix/>
            <a:extLst>
              <a:ext uri="{28A0092B-C50C-407E-A947-70E740481C1C}">
                <a14:useLocalDpi xmlns:a14="http://schemas.microsoft.com/office/drawing/2010/main" val="0"/>
              </a:ext>
            </a:extLst>
          </a:blip>
          <a:srcRect r="33435"/>
          <a:stretch/>
        </p:blipFill>
        <p:spPr>
          <a:xfrm>
            <a:off x="-23519" y="1600201"/>
            <a:ext cx="5308733" cy="5257799"/>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18</a:t>
            </a:fld>
            <a:endParaRPr lang="en-US"/>
          </a:p>
        </p:txBody>
      </p:sp>
    </p:spTree>
    <p:extLst>
      <p:ext uri="{BB962C8B-B14F-4D97-AF65-F5344CB8AC3E}">
        <p14:creationId xmlns:p14="http://schemas.microsoft.com/office/powerpoint/2010/main" val="4697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1205" y="1270840"/>
            <a:ext cx="5922578" cy="5085511"/>
          </a:xfrm>
        </p:spPr>
        <p:txBody>
          <a:bodyPr>
            <a:normAutofit fontScale="92500" lnSpcReduction="20000"/>
          </a:bodyPr>
          <a:lstStyle/>
          <a:p>
            <a:pPr marL="0" indent="0">
              <a:buNone/>
            </a:pPr>
            <a:r>
              <a:rPr lang="es-CO" sz="2700" dirty="0">
                <a:solidFill>
                  <a:schemeClr val="accent3"/>
                </a:solidFill>
              </a:rPr>
              <a:t>Los padres son los primeros maestros de su hijo.</a:t>
            </a:r>
          </a:p>
          <a:p>
            <a:pPr lvl="0">
              <a:buFont typeface="Arial" panose="020B0604020202020204" pitchFamily="34" charset="0"/>
              <a:buChar char="•"/>
            </a:pPr>
            <a:r>
              <a:rPr lang="es-CO" sz="2200" dirty="0"/>
              <a:t>Hable regularmente con su niño acerca de asistir a la escuela diariamente para que se gradúen de la escuela preparatoria.</a:t>
            </a:r>
            <a:br>
              <a:rPr lang="es-CO" sz="2200" dirty="0"/>
            </a:br>
            <a:endParaRPr lang="es-CO" sz="2200" dirty="0"/>
          </a:p>
          <a:p>
            <a:pPr lvl="0">
              <a:buFont typeface="Arial" panose="020B0604020202020204" pitchFamily="34" charset="0"/>
              <a:buChar char="•"/>
            </a:pPr>
            <a:r>
              <a:rPr lang="es-CO" sz="2200" dirty="0"/>
              <a:t>Ayude a su hijo para que aprenda y tenga el hábito de las rutinas diarias</a:t>
            </a:r>
          </a:p>
          <a:p>
            <a:pPr lvl="0">
              <a:buFont typeface="Arial" panose="020B0604020202020204" pitchFamily="34" charset="0"/>
              <a:buChar char="•"/>
            </a:pPr>
            <a:endParaRPr lang="en-US" sz="1200" dirty="0"/>
          </a:p>
          <a:p>
            <a:pPr lvl="0">
              <a:buFont typeface="Arial" panose="020B0604020202020204" pitchFamily="34" charset="0"/>
              <a:buChar char="•"/>
            </a:pPr>
            <a:r>
              <a:rPr lang="es-CO" sz="2200" dirty="0"/>
              <a:t>Planifique vacaciones durante plazos de descanso escolar para que su niño no falte ni un día de aprendizaje</a:t>
            </a:r>
          </a:p>
          <a:p>
            <a:pPr>
              <a:buFont typeface="Arial" panose="020B0604020202020204" pitchFamily="34" charset="0"/>
              <a:buChar char="•"/>
            </a:pPr>
            <a:endParaRPr lang="en-US" sz="1200" dirty="0"/>
          </a:p>
          <a:p>
            <a:r>
              <a:rPr lang="es-CO" sz="2200" dirty="0"/>
              <a:t>Asista a las conferencias entre padres y maestros y dar seguimiento de manera regular (como puede ser preguntarle a sus niños sobre cómo pasaron su día en la escuela, si está disponible, acceder al Portal para padres de LAUSD)</a:t>
            </a:r>
          </a:p>
          <a:p>
            <a:endParaRPr lang="en-US" sz="2700" dirty="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8" y="132542"/>
            <a:ext cx="2968355" cy="2664822"/>
          </a:xfrm>
        </p:spPr>
        <p:txBody>
          <a:bodyPr>
            <a:normAutofit fontScale="90000"/>
          </a:bodyPr>
          <a:lstStyle/>
          <a:p>
            <a:pPr algn="l"/>
            <a:r>
              <a:rPr lang="es-CO" dirty="0">
                <a:solidFill>
                  <a:schemeClr val="bg1"/>
                </a:solidFill>
                <a:ea typeface="ＭＳ Ｐゴシック" panose="020B0600070205080204" pitchFamily="34" charset="-128"/>
              </a:rPr>
              <a:t>Qué pueden hacer los padres</a:t>
            </a: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s-CO"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19</a:t>
            </a:fld>
            <a:endParaRPr lang="en-US"/>
          </a:p>
        </p:txBody>
      </p:sp>
    </p:spTree>
    <p:extLst>
      <p:ext uri="{BB962C8B-B14F-4D97-AF65-F5344CB8AC3E}">
        <p14:creationId xmlns:p14="http://schemas.microsoft.com/office/powerpoint/2010/main" val="265045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s-CO">
                <a:solidFill>
                  <a:schemeClr val="bg1"/>
                </a:solidFill>
                <a:latin typeface="Avenir Book"/>
                <a:cs typeface="Avenir Book"/>
              </a:rPr>
              <a:t>Objetivos</a:t>
            </a:r>
          </a:p>
        </p:txBody>
      </p:sp>
      <p:sp>
        <p:nvSpPr>
          <p:cNvPr id="3" name="Content Placeholder 2"/>
          <p:cNvSpPr>
            <a:spLocks noGrp="1"/>
          </p:cNvSpPr>
          <p:nvPr>
            <p:ph idx="1"/>
          </p:nvPr>
        </p:nvSpPr>
        <p:spPr>
          <a:xfrm>
            <a:off x="495300" y="1831114"/>
            <a:ext cx="8915400" cy="4890362"/>
          </a:xfrm>
        </p:spPr>
        <p:txBody>
          <a:bodyPr>
            <a:normAutofit fontScale="92500" lnSpcReduction="20000"/>
          </a:bodyPr>
          <a:lstStyle/>
          <a:p>
            <a:r>
              <a:rPr lang="es-CO" sz="2400" dirty="0">
                <a:latin typeface="Avenir Book"/>
                <a:ea typeface="Tahoma" panose="020B0604030504040204" pitchFamily="34" charset="0"/>
                <a:cs typeface="Avenir Book"/>
              </a:rPr>
              <a:t>Repasar la función importante que tiene como padre y proveedor de cuidado en la educación de su hijo.</a:t>
            </a:r>
          </a:p>
          <a:p>
            <a:r>
              <a:rPr lang="es-CO" sz="2400" dirty="0">
                <a:latin typeface="Avenir Book"/>
                <a:ea typeface="Tahoma" panose="020B0604030504040204" pitchFamily="34" charset="0"/>
                <a:cs typeface="Avenir Book"/>
              </a:rPr>
              <a:t>Desarrollar conciencia sobre el Plan del Distrito para la Mejora en la Asistencia para el 2018-19</a:t>
            </a:r>
          </a:p>
          <a:p>
            <a:r>
              <a:rPr lang="es-CO" sz="2400" dirty="0">
                <a:latin typeface="Avenir Book"/>
                <a:ea typeface="Tahoma" panose="020B0604030504040204" pitchFamily="34" charset="0"/>
                <a:cs typeface="Avenir Book"/>
              </a:rPr>
              <a:t>Familiarizarse con las metas de asistencia del Distrito</a:t>
            </a:r>
          </a:p>
          <a:p>
            <a:r>
              <a:rPr lang="es-CO" sz="2400" dirty="0">
                <a:latin typeface="Avenir Book"/>
                <a:ea typeface="Tahoma" panose="020B0604030504040204" pitchFamily="34" charset="0"/>
                <a:cs typeface="Avenir Book"/>
              </a:rPr>
              <a:t>Familiarizarse con las leyes en California que tienen que ver con la asistencia</a:t>
            </a:r>
          </a:p>
          <a:p>
            <a:r>
              <a:rPr lang="es-CO" sz="2400" dirty="0">
                <a:latin typeface="Avenir Book"/>
                <a:ea typeface="Tahoma" panose="020B0604030504040204" pitchFamily="34" charset="0"/>
                <a:cs typeface="Avenir Book"/>
              </a:rPr>
              <a:t>Entender la importancia de la asistencia regular a la escuela.</a:t>
            </a:r>
          </a:p>
          <a:p>
            <a:r>
              <a:rPr lang="es-CO" sz="2400" dirty="0">
                <a:latin typeface="Avenir Book"/>
                <a:ea typeface="Tahoma" panose="020B0604030504040204" pitchFamily="34" charset="0"/>
                <a:cs typeface="Avenir Book"/>
              </a:rPr>
              <a:t>Desarrollar conciencia sobre lo que las escuelas pueden hacer para apoyar la asistencia</a:t>
            </a:r>
          </a:p>
          <a:p>
            <a:r>
              <a:rPr lang="es-CO" sz="2400" dirty="0">
                <a:latin typeface="Avenir Book"/>
                <a:ea typeface="Tahoma" panose="020B0604030504040204" pitchFamily="34" charset="0"/>
                <a:cs typeface="Avenir Book"/>
              </a:rPr>
              <a:t>Repasar lo que los padres/proveedores de cuidado pueden hacer para mejorar la asistencia escolar</a:t>
            </a:r>
          </a:p>
          <a:p>
            <a:r>
              <a:rPr lang="es-CO" sz="2400" dirty="0">
                <a:latin typeface="Avenir Book"/>
                <a:ea typeface="Tahoma" panose="020B0604030504040204" pitchFamily="34" charset="0"/>
                <a:cs typeface="Avenir Book"/>
              </a:rPr>
              <a:t>Familiarizarse con recursos relacionados con la asistencia escolar que pueden ayudar a que los padres ayuden a sus hijos para </a:t>
            </a:r>
            <a:br>
              <a:rPr lang="es-CO" sz="2400" dirty="0">
                <a:latin typeface="Avenir Book"/>
                <a:ea typeface="Tahoma" panose="020B0604030504040204" pitchFamily="34" charset="0"/>
                <a:cs typeface="Avenir Book"/>
              </a:rPr>
            </a:br>
            <a:r>
              <a:rPr lang="es-CO" sz="2400" dirty="0">
                <a:latin typeface="Avenir Book"/>
                <a:ea typeface="Tahoma" panose="020B0604030504040204" pitchFamily="34" charset="0"/>
                <a:cs typeface="Avenir Book"/>
              </a:rPr>
              <a:t>que asistan a la escuela todos los días puntualmente</a:t>
            </a:r>
          </a:p>
          <a:p>
            <a:endParaRPr lang="en-US" sz="2400" dirty="0">
              <a:latin typeface="Avenir Book"/>
              <a:ea typeface="Tahoma" panose="020B0604030504040204" pitchFamily="34" charset="0"/>
              <a:cs typeface="Avenir Book"/>
            </a:endParaRPr>
          </a:p>
          <a:p>
            <a:endParaRPr lang="en-US" dirty="0">
              <a:latin typeface="Avenir Book"/>
              <a:ea typeface="Tahoma" panose="020B0604030504040204" pitchFamily="34" charset="0"/>
              <a:cs typeface="Avenir Book"/>
            </a:endParaRPr>
          </a:p>
          <a:p>
            <a:endParaRPr lang="en-US" dirty="0">
              <a:latin typeface="Avenir Book"/>
              <a:ea typeface="Tahoma" panose="020B0604030504040204" pitchFamily="34" charset="0"/>
              <a:cs typeface="Avenir Book"/>
            </a:endParaRPr>
          </a:p>
          <a:p>
            <a:pPr marL="0" lvl="0" indent="0">
              <a:buNone/>
            </a:pPr>
            <a:endParaRPr lang="en-US" b="1" dirty="0"/>
          </a:p>
          <a:p>
            <a:pPr marL="0" indent="0">
              <a:buNone/>
            </a:pPr>
            <a:endParaRPr lang="en-US" sz="2600" dirty="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507" y="5741460"/>
            <a:ext cx="689974" cy="694114"/>
          </a:xfrm>
          <a:prstGeom prst="rect">
            <a:avLst/>
          </a:prstGeom>
        </p:spPr>
      </p:pic>
      <p:sp>
        <p:nvSpPr>
          <p:cNvPr id="6" name="Slide Number Placeholder 5"/>
          <p:cNvSpPr>
            <a:spLocks noGrp="1"/>
          </p:cNvSpPr>
          <p:nvPr>
            <p:ph type="sldNum" sz="quarter" idx="12"/>
          </p:nvPr>
        </p:nvSpPr>
        <p:spPr/>
        <p:txBody>
          <a:bodyPr/>
          <a:lstStyle/>
          <a:p>
            <a:fld id="{A54BDD0D-9D06-4347-9DDF-B78EE7639633}" type="slidenum">
              <a:rPr lang="en-US" smtClean="0"/>
              <a:t>2</a:t>
            </a:fld>
            <a:endParaRPr lang="en-US"/>
          </a:p>
        </p:txBody>
      </p:sp>
    </p:spTree>
    <p:extLst>
      <p:ext uri="{BB962C8B-B14F-4D97-AF65-F5344CB8AC3E}">
        <p14:creationId xmlns:p14="http://schemas.microsoft.com/office/powerpoint/2010/main" val="421724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2175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13741" y="342488"/>
            <a:ext cx="8029764" cy="707886"/>
          </a:xfrm>
          <a:prstGeom prst="rect">
            <a:avLst/>
          </a:prstGeom>
          <a:noFill/>
        </p:spPr>
        <p:txBody>
          <a:bodyPr wrap="square" rtlCol="0">
            <a:spAutoFit/>
          </a:bodyPr>
          <a:lstStyle/>
          <a:p>
            <a:pPr algn="ctr"/>
            <a:r>
              <a:rPr lang="es-CO" sz="4000">
                <a:solidFill>
                  <a:srgbClr val="FFFFFF"/>
                </a:solidFill>
              </a:rPr>
              <a:t>Qué pueden hacer los padres</a:t>
            </a:r>
          </a:p>
        </p:txBody>
      </p:sp>
      <p:grpSp>
        <p:nvGrpSpPr>
          <p:cNvPr id="29" name="Group 28"/>
          <p:cNvGrpSpPr/>
          <p:nvPr/>
        </p:nvGrpSpPr>
        <p:grpSpPr>
          <a:xfrm>
            <a:off x="266649" y="904483"/>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885339375"/>
              </p:ext>
            </p:extLst>
          </p:nvPr>
        </p:nvGraphicFramePr>
        <p:xfrm>
          <a:off x="1127945" y="1618466"/>
          <a:ext cx="7815560" cy="4023360"/>
        </p:xfrm>
        <a:graphic>
          <a:graphicData uri="http://schemas.openxmlformats.org/drawingml/2006/table">
            <a:tbl>
              <a:tblPr firstRow="1" bandRow="1">
                <a:tableStyleId>{5C22544A-7EE6-4342-B048-85BDC9FD1C3A}</a:tableStyleId>
              </a:tblPr>
              <a:tblGrid>
                <a:gridCol w="2259456">
                  <a:extLst>
                    <a:ext uri="{9D8B030D-6E8A-4147-A177-3AD203B41FA5}">
                      <a16:colId xmlns:a16="http://schemas.microsoft.com/office/drawing/2014/main" val="20000"/>
                    </a:ext>
                  </a:extLst>
                </a:gridCol>
                <a:gridCol w="3165146">
                  <a:extLst>
                    <a:ext uri="{9D8B030D-6E8A-4147-A177-3AD203B41FA5}">
                      <a16:colId xmlns:a16="http://schemas.microsoft.com/office/drawing/2014/main" val="20001"/>
                    </a:ext>
                  </a:extLst>
                </a:gridCol>
                <a:gridCol w="2390958">
                  <a:extLst>
                    <a:ext uri="{9D8B030D-6E8A-4147-A177-3AD203B41FA5}">
                      <a16:colId xmlns:a16="http://schemas.microsoft.com/office/drawing/2014/main" val="20002"/>
                    </a:ext>
                  </a:extLst>
                </a:gridCol>
              </a:tblGrid>
              <a:tr h="562148">
                <a:tc>
                  <a:txBody>
                    <a:bodyPr/>
                    <a:lstStyle/>
                    <a:p>
                      <a:pPr algn="ctr"/>
                      <a:r>
                        <a:rPr lang="es-CO"/>
                        <a:t>Rutina en la mañana</a:t>
                      </a:r>
                    </a:p>
                  </a:txBody>
                  <a:tcPr/>
                </a:tc>
                <a:tc>
                  <a:txBody>
                    <a:bodyPr/>
                    <a:lstStyle/>
                    <a:p>
                      <a:pPr algn="ctr"/>
                      <a:r>
                        <a:rPr lang="es-CO"/>
                        <a:t>Rutina después del horario escolar</a:t>
                      </a:r>
                    </a:p>
                  </a:txBody>
                  <a:tcPr/>
                </a:tc>
                <a:tc>
                  <a:txBody>
                    <a:bodyPr/>
                    <a:lstStyle/>
                    <a:p>
                      <a:pPr algn="ctr"/>
                      <a:r>
                        <a:rPr lang="es-CO"/>
                        <a:t>Rutina para irse a la cama</a:t>
                      </a:r>
                    </a:p>
                  </a:txBody>
                  <a:tcPr/>
                </a:tc>
                <a:extLst>
                  <a:ext uri="{0D108BD9-81ED-4DB2-BD59-A6C34878D82A}">
                    <a16:rowId xmlns:a16="http://schemas.microsoft.com/office/drawing/2014/main" val="10000"/>
                  </a:ext>
                </a:extLst>
              </a:tr>
              <a:tr h="321228">
                <a:tc>
                  <a:txBody>
                    <a:bodyPr/>
                    <a:lstStyle/>
                    <a:p>
                      <a:pPr algn="ctr"/>
                      <a:r>
                        <a:rPr lang="es-CO"/>
                        <a:t>Cepillarse los dientes</a:t>
                      </a:r>
                    </a:p>
                  </a:txBody>
                  <a:tcPr/>
                </a:tc>
                <a:tc>
                  <a:txBody>
                    <a:bodyPr/>
                    <a:lstStyle/>
                    <a:p>
                      <a:pPr algn="ctr"/>
                      <a:r>
                        <a:rPr lang="es-CO"/>
                        <a:t>Desempacar la mochila</a:t>
                      </a:r>
                    </a:p>
                  </a:txBody>
                  <a:tcPr/>
                </a:tc>
                <a:tc>
                  <a:txBody>
                    <a:bodyPr/>
                    <a:lstStyle/>
                    <a:p>
                      <a:pPr algn="ctr"/>
                      <a:r>
                        <a:rPr lang="es-CO"/>
                        <a:t>Empacar la mochila</a:t>
                      </a:r>
                    </a:p>
                  </a:txBody>
                  <a:tcPr/>
                </a:tc>
                <a:extLst>
                  <a:ext uri="{0D108BD9-81ED-4DB2-BD59-A6C34878D82A}">
                    <a16:rowId xmlns:a16="http://schemas.microsoft.com/office/drawing/2014/main" val="10001"/>
                  </a:ext>
                </a:extLst>
              </a:tr>
              <a:tr h="562148">
                <a:tc>
                  <a:txBody>
                    <a:bodyPr/>
                    <a:lstStyle/>
                    <a:p>
                      <a:pPr algn="ctr"/>
                      <a:r>
                        <a:rPr lang="es-CO"/>
                        <a:t>Lavarse las manos y la cara</a:t>
                      </a:r>
                    </a:p>
                  </a:txBody>
                  <a:tcPr/>
                </a:tc>
                <a:tc>
                  <a:txBody>
                    <a:bodyPr/>
                    <a:lstStyle/>
                    <a:p>
                      <a:pPr algn="ctr"/>
                      <a:r>
                        <a:rPr lang="es-CO"/>
                        <a:t>Comer algo</a:t>
                      </a:r>
                    </a:p>
                  </a:txBody>
                  <a:tcPr/>
                </a:tc>
                <a:tc>
                  <a:txBody>
                    <a:bodyPr/>
                    <a:lstStyle/>
                    <a:p>
                      <a:pPr algn="ctr"/>
                      <a:r>
                        <a:rPr lang="es-CO"/>
                        <a:t>Sacar la ropa para la escuela</a:t>
                      </a:r>
                    </a:p>
                  </a:txBody>
                  <a:tcPr/>
                </a:tc>
                <a:extLst>
                  <a:ext uri="{0D108BD9-81ED-4DB2-BD59-A6C34878D82A}">
                    <a16:rowId xmlns:a16="http://schemas.microsoft.com/office/drawing/2014/main" val="10002"/>
                  </a:ext>
                </a:extLst>
              </a:tr>
              <a:tr h="321228">
                <a:tc>
                  <a:txBody>
                    <a:bodyPr/>
                    <a:lstStyle/>
                    <a:p>
                      <a:pPr algn="ctr"/>
                      <a:r>
                        <a:rPr lang="es-CO" dirty="0"/>
                        <a:t>Peinarse</a:t>
                      </a:r>
                    </a:p>
                  </a:txBody>
                  <a:tcPr/>
                </a:tc>
                <a:tc>
                  <a:txBody>
                    <a:bodyPr/>
                    <a:lstStyle/>
                    <a:p>
                      <a:pPr algn="ctr"/>
                      <a:r>
                        <a:rPr lang="es-CO"/>
                        <a:t>Hacer la tarea</a:t>
                      </a:r>
                    </a:p>
                  </a:txBody>
                  <a:tcPr/>
                </a:tc>
                <a:tc>
                  <a:txBody>
                    <a:bodyPr/>
                    <a:lstStyle/>
                    <a:p>
                      <a:pPr algn="ctr"/>
                      <a:r>
                        <a:rPr lang="es-CO"/>
                        <a:t>Cepillarse los dientes</a:t>
                      </a:r>
                    </a:p>
                  </a:txBody>
                  <a:tcPr/>
                </a:tc>
                <a:extLst>
                  <a:ext uri="{0D108BD9-81ED-4DB2-BD59-A6C34878D82A}">
                    <a16:rowId xmlns:a16="http://schemas.microsoft.com/office/drawing/2014/main" val="10003"/>
                  </a:ext>
                </a:extLst>
              </a:tr>
              <a:tr h="562148">
                <a:tc>
                  <a:txBody>
                    <a:bodyPr/>
                    <a:lstStyle/>
                    <a:p>
                      <a:pPr algn="ctr"/>
                      <a:r>
                        <a:rPr lang="es-CO"/>
                        <a:t>Vestirse</a:t>
                      </a:r>
                    </a:p>
                  </a:txBody>
                  <a:tcPr/>
                </a:tc>
                <a:tc>
                  <a:txBody>
                    <a:bodyPr/>
                    <a:lstStyle/>
                    <a:p>
                      <a:pPr algn="ctr"/>
                      <a:r>
                        <a:rPr lang="es-CO"/>
                        <a:t>Los padres verifican la tarea</a:t>
                      </a:r>
                    </a:p>
                  </a:txBody>
                  <a:tcPr/>
                </a:tc>
                <a:tc>
                  <a:txBody>
                    <a:bodyPr/>
                    <a:lstStyle/>
                    <a:p>
                      <a:pPr algn="ctr"/>
                      <a:r>
                        <a:rPr lang="es-CO"/>
                        <a:t>Ponerse la ropa para dormir</a:t>
                      </a:r>
                    </a:p>
                  </a:txBody>
                  <a:tcPr/>
                </a:tc>
                <a:extLst>
                  <a:ext uri="{0D108BD9-81ED-4DB2-BD59-A6C34878D82A}">
                    <a16:rowId xmlns:a16="http://schemas.microsoft.com/office/drawing/2014/main" val="10004"/>
                  </a:ext>
                </a:extLst>
              </a:tr>
              <a:tr h="562148">
                <a:tc>
                  <a:txBody>
                    <a:bodyPr/>
                    <a:lstStyle/>
                    <a:p>
                      <a:pPr algn="ctr"/>
                      <a:r>
                        <a:rPr lang="es-CO"/>
                        <a:t>Tender la cama</a:t>
                      </a:r>
                    </a:p>
                  </a:txBody>
                  <a:tcPr/>
                </a:tc>
                <a:tc>
                  <a:txBody>
                    <a:bodyPr/>
                    <a:lstStyle/>
                    <a:p>
                      <a:pPr algn="ctr"/>
                      <a:r>
                        <a:rPr lang="es-CO"/>
                        <a:t>Jugar</a:t>
                      </a:r>
                    </a:p>
                  </a:txBody>
                  <a:tcPr/>
                </a:tc>
                <a:tc>
                  <a:txBody>
                    <a:bodyPr/>
                    <a:lstStyle/>
                    <a:p>
                      <a:pPr algn="ctr"/>
                      <a:r>
                        <a:rPr lang="es-CO"/>
                        <a:t>El padre y el niño leen juntos</a:t>
                      </a:r>
                    </a:p>
                  </a:txBody>
                  <a:tcPr/>
                </a:tc>
                <a:extLst>
                  <a:ext uri="{0D108BD9-81ED-4DB2-BD59-A6C34878D82A}">
                    <a16:rowId xmlns:a16="http://schemas.microsoft.com/office/drawing/2014/main" val="10005"/>
                  </a:ext>
                </a:extLst>
              </a:tr>
              <a:tr h="321228">
                <a:tc>
                  <a:txBody>
                    <a:bodyPr/>
                    <a:lstStyle/>
                    <a:p>
                      <a:pPr algn="ctr"/>
                      <a:r>
                        <a:rPr lang="es-CO"/>
                        <a:t>Desayunar</a:t>
                      </a:r>
                    </a:p>
                  </a:txBody>
                  <a:tcPr/>
                </a:tc>
                <a:tc>
                  <a:txBody>
                    <a:bodyPr/>
                    <a:lstStyle/>
                    <a:p>
                      <a:pPr algn="ctr"/>
                      <a:r>
                        <a:rPr lang="es-CO"/>
                        <a:t>Cenar</a:t>
                      </a:r>
                    </a:p>
                  </a:txBody>
                  <a:tcPr/>
                </a:tc>
                <a:tc>
                  <a:txBody>
                    <a:bodyPr/>
                    <a:lstStyle/>
                    <a:p>
                      <a:pPr algn="ctr"/>
                      <a:r>
                        <a:rPr lang="es-CO"/>
                        <a:t>Apagar la luz</a:t>
                      </a:r>
                    </a:p>
                  </a:txBody>
                  <a:tcPr/>
                </a:tc>
                <a:extLst>
                  <a:ext uri="{0D108BD9-81ED-4DB2-BD59-A6C34878D82A}">
                    <a16:rowId xmlns:a16="http://schemas.microsoft.com/office/drawing/2014/main" val="10006"/>
                  </a:ext>
                </a:extLst>
              </a:tr>
              <a:tr h="321228">
                <a:tc>
                  <a:txBody>
                    <a:bodyPr/>
                    <a:lstStyle/>
                    <a:p>
                      <a:pPr algn="ctr"/>
                      <a:r>
                        <a:rPr lang="es-CO"/>
                        <a:t>Puntual en la escuela</a:t>
                      </a:r>
                    </a:p>
                  </a:txBody>
                  <a:tcPr/>
                </a:tc>
                <a:tc>
                  <a:txBody>
                    <a:bodyPr/>
                    <a:lstStyle/>
                    <a:p>
                      <a:pPr algn="ctr"/>
                      <a:r>
                        <a:rPr lang="es-CO"/>
                        <a:t>Bañarse</a:t>
                      </a:r>
                    </a:p>
                  </a:txBody>
                  <a:tcPr/>
                </a:tc>
                <a:tc>
                  <a:txBody>
                    <a:bodyPr/>
                    <a:lstStyle/>
                    <a:p>
                      <a:pPr algn="ctr"/>
                      <a:r>
                        <a:rPr lang="es-CO" dirty="0"/>
                        <a:t>Dormirse temprano</a:t>
                      </a:r>
                    </a:p>
                  </a:txBody>
                  <a:tcPr/>
                </a:tc>
                <a:extLst>
                  <a:ext uri="{0D108BD9-81ED-4DB2-BD59-A6C34878D82A}">
                    <a16:rowId xmlns:a16="http://schemas.microsoft.com/office/drawing/2014/main" val="10007"/>
                  </a:ext>
                </a:extLst>
              </a:tr>
            </a:tbl>
          </a:graphicData>
        </a:graphic>
      </p:graphicFrame>
      <p:pic>
        <p:nvPicPr>
          <p:cNvPr id="39" name="Picture 38" descr="Backp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0" y="4564600"/>
            <a:ext cx="2604219" cy="2604219"/>
          </a:xfrm>
          <a:prstGeom prst="rect">
            <a:avLst/>
          </a:prstGeom>
        </p:spPr>
      </p:pic>
      <p:pic>
        <p:nvPicPr>
          <p:cNvPr id="40" name="Picture 39" descr="latin-bo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80" y="4564600"/>
            <a:ext cx="3446994" cy="2293400"/>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20</a:t>
            </a:fld>
            <a:endParaRPr lang="en-US"/>
          </a:p>
        </p:txBody>
      </p:sp>
      <p:sp>
        <p:nvSpPr>
          <p:cNvPr id="4" name="TextBox 3"/>
          <p:cNvSpPr txBox="1"/>
          <p:nvPr/>
        </p:nvSpPr>
        <p:spPr>
          <a:xfrm>
            <a:off x="3276706" y="1203294"/>
            <a:ext cx="4112236" cy="369332"/>
          </a:xfrm>
          <a:prstGeom prst="rect">
            <a:avLst/>
          </a:prstGeom>
          <a:noFill/>
        </p:spPr>
        <p:txBody>
          <a:bodyPr wrap="square" rtlCol="0">
            <a:normAutofit/>
          </a:bodyPr>
          <a:lstStyle/>
          <a:p>
            <a:r>
              <a:rPr lang="es-CO" dirty="0"/>
              <a:t>Ejemplos de rutinas mañaneras</a:t>
            </a:r>
          </a:p>
        </p:txBody>
      </p:sp>
    </p:spTree>
    <p:extLst>
      <p:ext uri="{BB962C8B-B14F-4D97-AF65-F5344CB8AC3E}">
        <p14:creationId xmlns:p14="http://schemas.microsoft.com/office/powerpoint/2010/main" val="31817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68745" y="325384"/>
            <a:ext cx="9520773" cy="769441"/>
          </a:xfrm>
          <a:prstGeom prst="rect">
            <a:avLst/>
          </a:prstGeom>
          <a:noFill/>
        </p:spPr>
        <p:txBody>
          <a:bodyPr wrap="square" rtlCol="0">
            <a:spAutoFit/>
          </a:bodyPr>
          <a:lstStyle/>
          <a:p>
            <a:pPr algn="ctr"/>
            <a:r>
              <a:rPr lang="es-CO" sz="4400" dirty="0">
                <a:solidFill>
                  <a:schemeClr val="bg1"/>
                </a:solidFill>
                <a:latin typeface="Avenir Book"/>
                <a:cs typeface="Avenir Book"/>
              </a:rPr>
              <a:t>Qué pueden hacer los padres</a:t>
            </a:r>
          </a:p>
        </p:txBody>
      </p:sp>
      <p:sp>
        <p:nvSpPr>
          <p:cNvPr id="2" name="TextBox 1"/>
          <p:cNvSpPr txBox="1"/>
          <p:nvPr/>
        </p:nvSpPr>
        <p:spPr>
          <a:xfrm>
            <a:off x="129360" y="1835164"/>
            <a:ext cx="4898548" cy="4588435"/>
          </a:xfrm>
          <a:prstGeom prst="rect">
            <a:avLst/>
          </a:prstGeom>
          <a:noFill/>
        </p:spPr>
        <p:txBody>
          <a:bodyPr wrap="square" rtlCol="0">
            <a:spAutoFit/>
          </a:bodyPr>
          <a:lstStyle/>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Crear un sistema o planes alternos para la entrada y salida de la escuela </a:t>
            </a:r>
          </a:p>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Mantener al tanto a la escuela de cualquier asunto que puede afectar la asistencia de su hijo, por ejemplo, problemas de salud y/o familiares</a:t>
            </a:r>
          </a:p>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Asegurarse que la escuela de su hijo tenga su información precisa para comunicarse con usted</a:t>
            </a:r>
          </a:p>
        </p:txBody>
      </p:sp>
      <p:pic>
        <p:nvPicPr>
          <p:cNvPr id="8"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749"/>
          <a:stretch/>
        </p:blipFill>
        <p:spPr bwMode="auto">
          <a:xfrm>
            <a:off x="5101465" y="1600201"/>
            <a:ext cx="4825406" cy="5257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21</a:t>
            </a:fld>
            <a:endParaRPr lang="en-US"/>
          </a:p>
        </p:txBody>
      </p:sp>
    </p:spTree>
    <p:extLst>
      <p:ext uri="{BB962C8B-B14F-4D97-AF65-F5344CB8AC3E}">
        <p14:creationId xmlns:p14="http://schemas.microsoft.com/office/powerpoint/2010/main" val="42375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s-CO" sz="4400">
                <a:solidFill>
                  <a:srgbClr val="FFFFFF"/>
                </a:solidFill>
                <a:latin typeface="Avenir"/>
                <a:cs typeface="Avenir"/>
              </a:rPr>
              <a:t>Qué pueden hacer los padres</a:t>
            </a:r>
          </a:p>
        </p:txBody>
      </p:sp>
      <p:sp>
        <p:nvSpPr>
          <p:cNvPr id="12" name="Content Placeholder 2"/>
          <p:cNvSpPr>
            <a:spLocks noGrp="1"/>
          </p:cNvSpPr>
          <p:nvPr>
            <p:ph idx="1"/>
          </p:nvPr>
        </p:nvSpPr>
        <p:spPr>
          <a:xfrm>
            <a:off x="505663" y="1835164"/>
            <a:ext cx="4620786" cy="4600649"/>
          </a:xfrm>
        </p:spPr>
        <p:txBody>
          <a:bodyPr>
            <a:normAutofit/>
          </a:bodyPr>
          <a:lstStyle/>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Programar citas que no sean de emergencia y dentales después del horario escolar, en fines de semana o durante los periodos de vacaciones estudiantiles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Devolver al niño después de citas médicas y dentales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Evitar ausencias innecesarias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Explorar los beneficios de los programas antes y después del horario escolar</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57" b="15027"/>
          <a:stretch/>
        </p:blipFill>
        <p:spPr bwMode="auto">
          <a:xfrm>
            <a:off x="6467765" y="1611958"/>
            <a:ext cx="286199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22</a:t>
            </a:fld>
            <a:endParaRPr lang="en-US"/>
          </a:p>
        </p:txBody>
      </p:sp>
    </p:spTree>
    <p:extLst>
      <p:ext uri="{BB962C8B-B14F-4D97-AF65-F5344CB8AC3E}">
        <p14:creationId xmlns:p14="http://schemas.microsoft.com/office/powerpoint/2010/main" val="9017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869" y="-64103"/>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68744" y="147744"/>
            <a:ext cx="9520773" cy="1323439"/>
          </a:xfrm>
          <a:prstGeom prst="rect">
            <a:avLst/>
          </a:prstGeom>
          <a:noFill/>
        </p:spPr>
        <p:txBody>
          <a:bodyPr wrap="square" rtlCol="0">
            <a:spAutoFit/>
          </a:bodyPr>
          <a:lstStyle/>
          <a:p>
            <a:pPr algn="ctr"/>
            <a:r>
              <a:rPr lang="es-CO" sz="4000" b="1" dirty="0">
                <a:solidFill>
                  <a:schemeClr val="bg1"/>
                </a:solidFill>
                <a:latin typeface="Avenir Book"/>
                <a:cs typeface="Avenir Book"/>
              </a:rPr>
              <a:t>Comunicación si el niño falta a la escuela</a:t>
            </a:r>
          </a:p>
        </p:txBody>
      </p:sp>
      <p:sp>
        <p:nvSpPr>
          <p:cNvPr id="2" name="TextBox 1"/>
          <p:cNvSpPr txBox="1"/>
          <p:nvPr/>
        </p:nvSpPr>
        <p:spPr>
          <a:xfrm>
            <a:off x="356460" y="1925585"/>
            <a:ext cx="8803038" cy="4524315"/>
          </a:xfrm>
          <a:prstGeom prst="rect">
            <a:avLst/>
          </a:prstGeom>
          <a:noFill/>
        </p:spPr>
        <p:txBody>
          <a:bodyPr wrap="square" rtlCol="0">
            <a:spAutoFit/>
          </a:bodyPr>
          <a:lstStyle/>
          <a:p>
            <a:pPr lvl="1"/>
            <a:r>
              <a:rPr lang="es-CO" sz="2400" dirty="0">
                <a:latin typeface="Avenir Book"/>
                <a:cs typeface="Avenir Book"/>
              </a:rPr>
              <a:t>Es la responsabilidad del padre de notificar a la escuela cuando el niño falta</a:t>
            </a:r>
          </a:p>
          <a:p>
            <a:pPr marL="742950" lvl="1" indent="-285750">
              <a:buFont typeface="Arial"/>
              <a:buChar char="•"/>
            </a:pPr>
            <a:r>
              <a:rPr lang="es-CO" sz="2400" dirty="0">
                <a:latin typeface="Avenir Book"/>
                <a:cs typeface="Avenir Book"/>
              </a:rPr>
              <a:t>Proporcionar constancia del doctor</a:t>
            </a:r>
          </a:p>
          <a:p>
            <a:pPr marL="742950" lvl="1" indent="-285750">
              <a:buFont typeface="Arial"/>
              <a:buChar char="•"/>
            </a:pPr>
            <a:r>
              <a:rPr lang="es-CO" sz="2400" dirty="0">
                <a:latin typeface="Avenir Book"/>
                <a:cs typeface="Avenir Book"/>
              </a:rPr>
              <a:t>Escribir una nota que explica el motivo por la ausencia</a:t>
            </a:r>
          </a:p>
          <a:p>
            <a:pPr marL="742950" lvl="1" indent="-285750">
              <a:buFont typeface="Arial"/>
              <a:buChar char="•"/>
            </a:pPr>
            <a:r>
              <a:rPr lang="es-CO" sz="2400" dirty="0">
                <a:latin typeface="Avenir Book"/>
                <a:cs typeface="Avenir Book"/>
              </a:rPr>
              <a:t>Llamar a la escuela para comunicarles el motivo por la ausencia (escribir el nombre de la persona con la que habló)</a:t>
            </a:r>
          </a:p>
          <a:p>
            <a:pPr marL="800100" lvl="2" indent="-342900">
              <a:buFont typeface="Arial"/>
              <a:buChar char="•"/>
            </a:pPr>
            <a:r>
              <a:rPr lang="es-CO" sz="2400" dirty="0">
                <a:latin typeface="Avenir Book"/>
                <a:cs typeface="Avenir Book"/>
              </a:rPr>
              <a:t>Proporcionar documentación del tribunal si su niño debe comparecer ante un tribunal </a:t>
            </a:r>
          </a:p>
          <a:p>
            <a:pPr marL="800100" lvl="2" indent="-342900">
              <a:buFont typeface="Arial"/>
              <a:buChar char="•"/>
            </a:pPr>
            <a:r>
              <a:rPr lang="es-CO" sz="2400" dirty="0">
                <a:latin typeface="Avenir Book"/>
                <a:cs typeface="Avenir Book"/>
              </a:rPr>
              <a:t>Preferiblemente, no envíe la nota con su niño</a:t>
            </a:r>
          </a:p>
          <a:p>
            <a:pPr marL="800100" lvl="2" indent="-342900">
              <a:buFont typeface="Arial"/>
              <a:buChar char="•"/>
            </a:pPr>
            <a:r>
              <a:rPr lang="es-CO" sz="2400" dirty="0">
                <a:latin typeface="Avenir Book"/>
                <a:cs typeface="Avenir Book"/>
              </a:rPr>
              <a:t>Siempre dele seguimiento a las ausencias de su hijo en un calendario</a:t>
            </a:r>
          </a:p>
          <a:p>
            <a:endParaRPr lang="en-US" sz="2400" dirty="0"/>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112" y="5662237"/>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23</a:t>
            </a:fld>
            <a:endParaRPr lang="en-US"/>
          </a:p>
        </p:txBody>
      </p:sp>
    </p:spTree>
    <p:extLst>
      <p:ext uri="{BB962C8B-B14F-4D97-AF65-F5344CB8AC3E}">
        <p14:creationId xmlns:p14="http://schemas.microsoft.com/office/powerpoint/2010/main" val="31439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s-CO" sz="4400">
                <a:solidFill>
                  <a:srgbClr val="FFFFFF"/>
                </a:solidFill>
                <a:latin typeface="Avenir"/>
                <a:cs typeface="Avenir"/>
              </a:rPr>
              <a:t>Recursos del Plantel Escolar</a:t>
            </a:r>
          </a:p>
        </p:txBody>
      </p:sp>
      <p:sp>
        <p:nvSpPr>
          <p:cNvPr id="10" name="Rectangle 9"/>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07696"/>
            <a:ext cx="9906000" cy="769441"/>
          </a:xfrm>
          <a:prstGeom prst="rect">
            <a:avLst/>
          </a:prstGeom>
          <a:noFill/>
        </p:spPr>
        <p:txBody>
          <a:bodyPr wrap="square" rtlCol="0">
            <a:spAutoFit/>
          </a:bodyPr>
          <a:lstStyle/>
          <a:p>
            <a:pPr algn="ctr"/>
            <a:r>
              <a:rPr lang="es-CO" sz="4400">
                <a:solidFill>
                  <a:schemeClr val="bg1"/>
                </a:solidFill>
                <a:latin typeface="Avenir"/>
                <a:cs typeface="Avenir"/>
              </a:rPr>
              <a:t>Calendario mensual</a:t>
            </a:r>
          </a:p>
        </p:txBody>
      </p:sp>
      <p:pic>
        <p:nvPicPr>
          <p:cNvPr id="13" name="Picture 12"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98" y="877113"/>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24</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87" y="1646554"/>
            <a:ext cx="4377329" cy="4709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737" y="1665928"/>
            <a:ext cx="4159404" cy="4690424"/>
          </a:xfrm>
          <a:prstGeom prst="rect">
            <a:avLst/>
          </a:prstGeom>
        </p:spPr>
      </p:pic>
    </p:spTree>
    <p:extLst>
      <p:ext uri="{BB962C8B-B14F-4D97-AF65-F5344CB8AC3E}">
        <p14:creationId xmlns:p14="http://schemas.microsoft.com/office/powerpoint/2010/main" val="963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reen rectangle"/>
          <p:cNvSpPr/>
          <p:nvPr/>
        </p:nvSpPr>
        <p:spPr>
          <a:xfrm>
            <a:off x="381000" y="5672900"/>
            <a:ext cx="9144000" cy="11851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pencil tree"/>
          <p:cNvGrpSpPr/>
          <p:nvPr/>
        </p:nvGrpSpPr>
        <p:grpSpPr>
          <a:xfrm>
            <a:off x="2025520" y="622682"/>
            <a:ext cx="5749917" cy="5707062"/>
            <a:chOff x="1755775" y="368301"/>
            <a:chExt cx="5670549" cy="5707062"/>
          </a:xfrm>
          <a:effectLst>
            <a:outerShdw blurRad="76200" dir="18900000" sy="23000" kx="-1200000" algn="bl" rotWithShape="0">
              <a:schemeClr val="accent1">
                <a:lumMod val="50000"/>
                <a:alpha val="18000"/>
              </a:schemeClr>
            </a:outerShdw>
          </a:effectLst>
        </p:grpSpPr>
        <p:sp>
          <p:nvSpPr>
            <p:cNvPr id="32" name="AutoShape 44"/>
            <p:cNvSpPr>
              <a:spLocks noChangeAspect="1" noChangeArrowheads="1" noTextEdit="1"/>
            </p:cNvSpPr>
            <p:nvPr/>
          </p:nvSpPr>
          <p:spPr bwMode="auto">
            <a:xfrm>
              <a:off x="1758950" y="369888"/>
              <a:ext cx="56657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3" name="Freeform 46"/>
            <p:cNvSpPr>
              <a:spLocks/>
            </p:cNvSpPr>
            <p:nvPr/>
          </p:nvSpPr>
          <p:spPr bwMode="auto">
            <a:xfrm>
              <a:off x="4422775" y="5462588"/>
              <a:ext cx="379413" cy="608013"/>
            </a:xfrm>
            <a:custGeom>
              <a:avLst/>
              <a:gdLst>
                <a:gd name="T0" fmla="*/ 112 w 224"/>
                <a:gd name="T1" fmla="*/ 359 h 359"/>
                <a:gd name="T2" fmla="*/ 119 w 224"/>
                <a:gd name="T3" fmla="*/ 354 h 359"/>
                <a:gd name="T4" fmla="*/ 224 w 224"/>
                <a:gd name="T5" fmla="*/ 8 h 359"/>
                <a:gd name="T6" fmla="*/ 221 w 224"/>
                <a:gd name="T7" fmla="*/ 0 h 359"/>
                <a:gd name="T8" fmla="*/ 206 w 224"/>
                <a:gd name="T9" fmla="*/ 0 h 359"/>
                <a:gd name="T10" fmla="*/ 4 w 224"/>
                <a:gd name="T11" fmla="*/ 0 h 359"/>
                <a:gd name="T12" fmla="*/ 1 w 224"/>
                <a:gd name="T13" fmla="*/ 8 h 359"/>
                <a:gd name="T14" fmla="*/ 105 w 224"/>
                <a:gd name="T15" fmla="*/ 354 h 359"/>
                <a:gd name="T16" fmla="*/ 112 w 224"/>
                <a:gd name="T1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59">
                  <a:moveTo>
                    <a:pt x="112" y="359"/>
                  </a:moveTo>
                  <a:cubicBezTo>
                    <a:pt x="116" y="359"/>
                    <a:pt x="118" y="357"/>
                    <a:pt x="119" y="354"/>
                  </a:cubicBezTo>
                  <a:cubicBezTo>
                    <a:pt x="224" y="8"/>
                    <a:pt x="224" y="8"/>
                    <a:pt x="224" y="8"/>
                  </a:cubicBezTo>
                  <a:cubicBezTo>
                    <a:pt x="224" y="6"/>
                    <a:pt x="222" y="0"/>
                    <a:pt x="221" y="0"/>
                  </a:cubicBezTo>
                  <a:cubicBezTo>
                    <a:pt x="206" y="0"/>
                    <a:pt x="206" y="0"/>
                    <a:pt x="206" y="0"/>
                  </a:cubicBezTo>
                  <a:cubicBezTo>
                    <a:pt x="4" y="0"/>
                    <a:pt x="4" y="0"/>
                    <a:pt x="4" y="0"/>
                  </a:cubicBezTo>
                  <a:cubicBezTo>
                    <a:pt x="3" y="0"/>
                    <a:pt x="0" y="6"/>
                    <a:pt x="1" y="8"/>
                  </a:cubicBezTo>
                  <a:cubicBezTo>
                    <a:pt x="105" y="354"/>
                    <a:pt x="105" y="354"/>
                    <a:pt x="105" y="354"/>
                  </a:cubicBezTo>
                  <a:cubicBezTo>
                    <a:pt x="106" y="357"/>
                    <a:pt x="109" y="359"/>
                    <a:pt x="112" y="359"/>
                  </a:cubicBezTo>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4" name="Freeform 47"/>
            <p:cNvSpPr>
              <a:spLocks/>
            </p:cNvSpPr>
            <p:nvPr/>
          </p:nvSpPr>
          <p:spPr bwMode="auto">
            <a:xfrm>
              <a:off x="4608513" y="5459413"/>
              <a:ext cx="6350" cy="6350"/>
            </a:xfrm>
            <a:custGeom>
              <a:avLst/>
              <a:gdLst>
                <a:gd name="T0" fmla="*/ 4 w 4"/>
                <a:gd name="T1" fmla="*/ 3 h 3"/>
                <a:gd name="T2" fmla="*/ 3 w 4"/>
                <a:gd name="T3" fmla="*/ 0 h 3"/>
                <a:gd name="T4" fmla="*/ 1 w 4"/>
                <a:gd name="T5" fmla="*/ 0 h 3"/>
                <a:gd name="T6" fmla="*/ 0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2"/>
                    <a:pt x="4" y="1"/>
                    <a:pt x="3" y="0"/>
                  </a:cubicBezTo>
                  <a:cubicBezTo>
                    <a:pt x="1" y="0"/>
                    <a:pt x="1" y="0"/>
                    <a:pt x="1" y="0"/>
                  </a:cubicBezTo>
                  <a:cubicBezTo>
                    <a:pt x="1" y="1"/>
                    <a:pt x="0" y="2"/>
                    <a:pt x="0" y="3"/>
                  </a:cubicBezTo>
                  <a:lnTo>
                    <a:pt x="4" y="3"/>
                  </a:ln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5" name="Freeform 48"/>
            <p:cNvSpPr>
              <a:spLocks/>
            </p:cNvSpPr>
            <p:nvPr/>
          </p:nvSpPr>
          <p:spPr bwMode="auto">
            <a:xfrm>
              <a:off x="4730750" y="5459413"/>
              <a:ext cx="4763" cy="6350"/>
            </a:xfrm>
            <a:custGeom>
              <a:avLst/>
              <a:gdLst>
                <a:gd name="T0" fmla="*/ 0 w 3"/>
                <a:gd name="T1" fmla="*/ 3 h 3"/>
                <a:gd name="T2" fmla="*/ 3 w 3"/>
                <a:gd name="T3" fmla="*/ 3 h 3"/>
                <a:gd name="T4" fmla="*/ 3 w 3"/>
                <a:gd name="T5" fmla="*/ 0 h 3"/>
                <a:gd name="T6" fmla="*/ 1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3" y="3"/>
                    <a:pt x="3" y="3"/>
                    <a:pt x="3" y="3"/>
                  </a:cubicBezTo>
                  <a:cubicBezTo>
                    <a:pt x="3" y="0"/>
                    <a:pt x="3" y="0"/>
                    <a:pt x="3" y="0"/>
                  </a:cubicBezTo>
                  <a:cubicBezTo>
                    <a:pt x="1" y="0"/>
                    <a:pt x="1" y="0"/>
                    <a:pt x="1" y="0"/>
                  </a:cubicBezTo>
                  <a:cubicBezTo>
                    <a:pt x="1" y="1"/>
                    <a:pt x="0" y="2"/>
                    <a:pt x="0" y="3"/>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6" name="Freeform 49"/>
            <p:cNvSpPr>
              <a:spLocks/>
            </p:cNvSpPr>
            <p:nvPr/>
          </p:nvSpPr>
          <p:spPr bwMode="auto">
            <a:xfrm>
              <a:off x="4489450" y="5459413"/>
              <a:ext cx="4763" cy="6350"/>
            </a:xfrm>
            <a:custGeom>
              <a:avLst/>
              <a:gdLst>
                <a:gd name="T0" fmla="*/ 1 w 2"/>
                <a:gd name="T1" fmla="*/ 0 h 3"/>
                <a:gd name="T2" fmla="*/ 0 w 2"/>
                <a:gd name="T3" fmla="*/ 0 h 3"/>
                <a:gd name="T4" fmla="*/ 0 w 2"/>
                <a:gd name="T5" fmla="*/ 3 h 3"/>
                <a:gd name="T6" fmla="*/ 2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0"/>
                    <a:pt x="0" y="0"/>
                  </a:cubicBezTo>
                  <a:cubicBezTo>
                    <a:pt x="0" y="3"/>
                    <a:pt x="0" y="3"/>
                    <a:pt x="0" y="3"/>
                  </a:cubicBezTo>
                  <a:cubicBezTo>
                    <a:pt x="2" y="3"/>
                    <a:pt x="2" y="3"/>
                    <a:pt x="2" y="3"/>
                  </a:cubicBezTo>
                  <a:cubicBezTo>
                    <a:pt x="2" y="2"/>
                    <a:pt x="2" y="1"/>
                    <a:pt x="1" y="0"/>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7" name="Freeform 50"/>
            <p:cNvSpPr>
              <a:spLocks/>
            </p:cNvSpPr>
            <p:nvPr/>
          </p:nvSpPr>
          <p:spPr bwMode="auto">
            <a:xfrm>
              <a:off x="4489450" y="5465763"/>
              <a:ext cx="7938" cy="6350"/>
            </a:xfrm>
            <a:custGeom>
              <a:avLst/>
              <a:gdLst>
                <a:gd name="T0" fmla="*/ 0 w 4"/>
                <a:gd name="T1" fmla="*/ 4 h 4"/>
                <a:gd name="T2" fmla="*/ 4 w 4"/>
                <a:gd name="T3" fmla="*/ 4 h 4"/>
                <a:gd name="T4" fmla="*/ 2 w 4"/>
                <a:gd name="T5" fmla="*/ 0 h 4"/>
                <a:gd name="T6" fmla="*/ 0 w 4"/>
                <a:gd name="T7" fmla="*/ 0 h 4"/>
                <a:gd name="T8" fmla="*/ 0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4" y="4"/>
                    <a:pt x="4" y="4"/>
                    <a:pt x="4" y="4"/>
                  </a:cubicBezTo>
                  <a:cubicBezTo>
                    <a:pt x="4" y="3"/>
                    <a:pt x="3" y="2"/>
                    <a:pt x="2" y="0"/>
                  </a:cubicBezTo>
                  <a:cubicBezTo>
                    <a:pt x="0" y="0"/>
                    <a:pt x="0" y="0"/>
                    <a:pt x="0" y="0"/>
                  </a:cubicBezTo>
                  <a:cubicBezTo>
                    <a:pt x="0" y="1"/>
                    <a:pt x="0" y="1"/>
                    <a:pt x="0" y="1"/>
                  </a:cubicBezTo>
                  <a:cubicBezTo>
                    <a:pt x="0" y="2"/>
                    <a:pt x="0"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8" name="Freeform 51"/>
            <p:cNvSpPr>
              <a:spLocks/>
            </p:cNvSpPr>
            <p:nvPr/>
          </p:nvSpPr>
          <p:spPr bwMode="auto">
            <a:xfrm>
              <a:off x="4727575" y="5465763"/>
              <a:ext cx="7938" cy="6350"/>
            </a:xfrm>
            <a:custGeom>
              <a:avLst/>
              <a:gdLst>
                <a:gd name="T0" fmla="*/ 0 w 5"/>
                <a:gd name="T1" fmla="*/ 4 h 4"/>
                <a:gd name="T2" fmla="*/ 5 w 5"/>
                <a:gd name="T3" fmla="*/ 4 h 4"/>
                <a:gd name="T4" fmla="*/ 5 w 5"/>
                <a:gd name="T5" fmla="*/ 1 h 4"/>
                <a:gd name="T6" fmla="*/ 5 w 5"/>
                <a:gd name="T7" fmla="*/ 0 h 4"/>
                <a:gd name="T8" fmla="*/ 2 w 5"/>
                <a:gd name="T9" fmla="*/ 0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5" y="4"/>
                    <a:pt x="5" y="4"/>
                    <a:pt x="5" y="4"/>
                  </a:cubicBezTo>
                  <a:cubicBezTo>
                    <a:pt x="5" y="3"/>
                    <a:pt x="5" y="2"/>
                    <a:pt x="5" y="1"/>
                  </a:cubicBezTo>
                  <a:cubicBezTo>
                    <a:pt x="5" y="0"/>
                    <a:pt x="5" y="0"/>
                    <a:pt x="5"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9" name="Freeform 52"/>
            <p:cNvSpPr>
              <a:spLocks/>
            </p:cNvSpPr>
            <p:nvPr/>
          </p:nvSpPr>
          <p:spPr bwMode="auto">
            <a:xfrm>
              <a:off x="4605338" y="5465763"/>
              <a:ext cx="14288" cy="6350"/>
            </a:xfrm>
            <a:custGeom>
              <a:avLst/>
              <a:gdLst>
                <a:gd name="T0" fmla="*/ 0 w 8"/>
                <a:gd name="T1" fmla="*/ 4 h 4"/>
                <a:gd name="T2" fmla="*/ 8 w 8"/>
                <a:gd name="T3" fmla="*/ 4 h 4"/>
                <a:gd name="T4" fmla="*/ 6 w 8"/>
                <a:gd name="T5" fmla="*/ 0 h 4"/>
                <a:gd name="T6" fmla="*/ 2 w 8"/>
                <a:gd name="T7" fmla="*/ 0 h 4"/>
                <a:gd name="T8" fmla="*/ 0 w 8"/>
                <a:gd name="T9" fmla="*/ 4 h 4"/>
              </a:gdLst>
              <a:ahLst/>
              <a:cxnLst>
                <a:cxn ang="0">
                  <a:pos x="T0" y="T1"/>
                </a:cxn>
                <a:cxn ang="0">
                  <a:pos x="T2" y="T3"/>
                </a:cxn>
                <a:cxn ang="0">
                  <a:pos x="T4" y="T5"/>
                </a:cxn>
                <a:cxn ang="0">
                  <a:pos x="T6" y="T7"/>
                </a:cxn>
                <a:cxn ang="0">
                  <a:pos x="T8" y="T9"/>
                </a:cxn>
              </a:cxnLst>
              <a:rect l="0" t="0" r="r" b="b"/>
              <a:pathLst>
                <a:path w="8" h="4">
                  <a:moveTo>
                    <a:pt x="0" y="4"/>
                  </a:moveTo>
                  <a:cubicBezTo>
                    <a:pt x="8" y="4"/>
                    <a:pt x="8" y="4"/>
                    <a:pt x="8" y="4"/>
                  </a:cubicBezTo>
                  <a:cubicBezTo>
                    <a:pt x="8" y="3"/>
                    <a:pt x="7" y="2"/>
                    <a:pt x="6"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0" name="Freeform 53"/>
            <p:cNvSpPr>
              <a:spLocks/>
            </p:cNvSpPr>
            <p:nvPr/>
          </p:nvSpPr>
          <p:spPr bwMode="auto">
            <a:xfrm>
              <a:off x="4687888" y="1928813"/>
              <a:ext cx="2516188" cy="3575050"/>
            </a:xfrm>
            <a:custGeom>
              <a:avLst/>
              <a:gdLst>
                <a:gd name="T0" fmla="*/ 1421 w 1484"/>
                <a:gd name="T1" fmla="*/ 571 h 2109"/>
                <a:gd name="T2" fmla="*/ 1355 w 1484"/>
                <a:gd name="T3" fmla="*/ 394 h 2109"/>
                <a:gd name="T4" fmla="*/ 1312 w 1484"/>
                <a:gd name="T5" fmla="*/ 336 h 2109"/>
                <a:gd name="T6" fmla="*/ 1212 w 1484"/>
                <a:gd name="T7" fmla="*/ 618 h 2109"/>
                <a:gd name="T8" fmla="*/ 816 w 1484"/>
                <a:gd name="T9" fmla="*/ 739 h 2109"/>
                <a:gd name="T10" fmla="*/ 993 w 1484"/>
                <a:gd name="T11" fmla="*/ 496 h 2109"/>
                <a:gd name="T12" fmla="*/ 960 w 1484"/>
                <a:gd name="T13" fmla="*/ 473 h 2109"/>
                <a:gd name="T14" fmla="*/ 685 w 1484"/>
                <a:gd name="T15" fmla="*/ 761 h 2109"/>
                <a:gd name="T16" fmla="*/ 92 w 1484"/>
                <a:gd name="T17" fmla="*/ 932 h 2109"/>
                <a:gd name="T18" fmla="*/ 101 w 1484"/>
                <a:gd name="T19" fmla="*/ 668 h 2109"/>
                <a:gd name="T20" fmla="*/ 235 w 1484"/>
                <a:gd name="T21" fmla="*/ 630 h 2109"/>
                <a:gd name="T22" fmla="*/ 650 w 1484"/>
                <a:gd name="T23" fmla="*/ 641 h 2109"/>
                <a:gd name="T24" fmla="*/ 727 w 1484"/>
                <a:gd name="T25" fmla="*/ 600 h 2109"/>
                <a:gd name="T26" fmla="*/ 423 w 1484"/>
                <a:gd name="T27" fmla="*/ 555 h 2109"/>
                <a:gd name="T28" fmla="*/ 1241 w 1484"/>
                <a:gd name="T29" fmla="*/ 249 h 2109"/>
                <a:gd name="T30" fmla="*/ 1193 w 1484"/>
                <a:gd name="T31" fmla="*/ 190 h 2109"/>
                <a:gd name="T32" fmla="*/ 1135 w 1484"/>
                <a:gd name="T33" fmla="*/ 208 h 2109"/>
                <a:gd name="T34" fmla="*/ 1255 w 1484"/>
                <a:gd name="T35" fmla="*/ 21 h 2109"/>
                <a:gd name="T36" fmla="*/ 1169 w 1484"/>
                <a:gd name="T37" fmla="*/ 42 h 2109"/>
                <a:gd name="T38" fmla="*/ 968 w 1484"/>
                <a:gd name="T39" fmla="*/ 262 h 2109"/>
                <a:gd name="T40" fmla="*/ 92 w 1484"/>
                <a:gd name="T41" fmla="*/ 78 h 2109"/>
                <a:gd name="T42" fmla="*/ 0 w 1484"/>
                <a:gd name="T43" fmla="*/ 78 h 2109"/>
                <a:gd name="T44" fmla="*/ 24 w 1484"/>
                <a:gd name="T45" fmla="*/ 1220 h 2109"/>
                <a:gd name="T46" fmla="*/ 24 w 1484"/>
                <a:gd name="T47" fmla="*/ 2091 h 2109"/>
                <a:gd name="T48" fmla="*/ 59 w 1484"/>
                <a:gd name="T49" fmla="*/ 2105 h 2109"/>
                <a:gd name="T50" fmla="*/ 68 w 1484"/>
                <a:gd name="T51" fmla="*/ 2087 h 2109"/>
                <a:gd name="T52" fmla="*/ 92 w 1484"/>
                <a:gd name="T53" fmla="*/ 1170 h 2109"/>
                <a:gd name="T54" fmla="*/ 99 w 1484"/>
                <a:gd name="T55" fmla="*/ 1030 h 2109"/>
                <a:gd name="T56" fmla="*/ 521 w 1484"/>
                <a:gd name="T57" fmla="*/ 921 h 2109"/>
                <a:gd name="T58" fmla="*/ 1244 w 1484"/>
                <a:gd name="T59" fmla="*/ 977 h 2109"/>
                <a:gd name="T60" fmla="*/ 1304 w 1484"/>
                <a:gd name="T61" fmla="*/ 948 h 2109"/>
                <a:gd name="T62" fmla="*/ 1251 w 1484"/>
                <a:gd name="T63" fmla="*/ 904 h 2109"/>
                <a:gd name="T64" fmla="*/ 1436 w 1484"/>
                <a:gd name="T65" fmla="*/ 661 h 2109"/>
                <a:gd name="T66" fmla="*/ 1438 w 1484"/>
                <a:gd name="T67" fmla="*/ 56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4" h="2109">
                  <a:moveTo>
                    <a:pt x="1438" y="569"/>
                  </a:moveTo>
                  <a:cubicBezTo>
                    <a:pt x="1433" y="569"/>
                    <a:pt x="1427" y="570"/>
                    <a:pt x="1421" y="571"/>
                  </a:cubicBezTo>
                  <a:cubicBezTo>
                    <a:pt x="1302" y="601"/>
                    <a:pt x="1302" y="601"/>
                    <a:pt x="1302" y="601"/>
                  </a:cubicBezTo>
                  <a:cubicBezTo>
                    <a:pt x="1355" y="394"/>
                    <a:pt x="1355" y="394"/>
                    <a:pt x="1355" y="394"/>
                  </a:cubicBezTo>
                  <a:cubicBezTo>
                    <a:pt x="1360" y="375"/>
                    <a:pt x="1358" y="359"/>
                    <a:pt x="1349" y="348"/>
                  </a:cubicBezTo>
                  <a:cubicBezTo>
                    <a:pt x="1340" y="337"/>
                    <a:pt x="1326" y="332"/>
                    <a:pt x="1312" y="336"/>
                  </a:cubicBezTo>
                  <a:cubicBezTo>
                    <a:pt x="1290" y="342"/>
                    <a:pt x="1274" y="368"/>
                    <a:pt x="1269" y="389"/>
                  </a:cubicBezTo>
                  <a:cubicBezTo>
                    <a:pt x="1212" y="618"/>
                    <a:pt x="1212" y="618"/>
                    <a:pt x="1212" y="618"/>
                  </a:cubicBezTo>
                  <a:cubicBezTo>
                    <a:pt x="1211" y="624"/>
                    <a:pt x="1203" y="632"/>
                    <a:pt x="1197" y="634"/>
                  </a:cubicBezTo>
                  <a:cubicBezTo>
                    <a:pt x="816" y="739"/>
                    <a:pt x="816" y="739"/>
                    <a:pt x="816" y="739"/>
                  </a:cubicBezTo>
                  <a:cubicBezTo>
                    <a:pt x="979" y="545"/>
                    <a:pt x="979" y="545"/>
                    <a:pt x="979" y="545"/>
                  </a:cubicBezTo>
                  <a:cubicBezTo>
                    <a:pt x="993" y="528"/>
                    <a:pt x="998" y="511"/>
                    <a:pt x="993" y="496"/>
                  </a:cubicBezTo>
                  <a:cubicBezTo>
                    <a:pt x="989" y="485"/>
                    <a:pt x="980" y="477"/>
                    <a:pt x="968" y="474"/>
                  </a:cubicBezTo>
                  <a:cubicBezTo>
                    <a:pt x="966" y="474"/>
                    <a:pt x="963" y="473"/>
                    <a:pt x="960" y="473"/>
                  </a:cubicBezTo>
                  <a:cubicBezTo>
                    <a:pt x="940" y="473"/>
                    <a:pt x="920" y="489"/>
                    <a:pt x="908" y="502"/>
                  </a:cubicBezTo>
                  <a:cubicBezTo>
                    <a:pt x="685" y="761"/>
                    <a:pt x="685" y="761"/>
                    <a:pt x="685" y="761"/>
                  </a:cubicBezTo>
                  <a:cubicBezTo>
                    <a:pt x="678" y="769"/>
                    <a:pt x="662" y="779"/>
                    <a:pt x="652" y="782"/>
                  </a:cubicBezTo>
                  <a:cubicBezTo>
                    <a:pt x="92" y="932"/>
                    <a:pt x="92" y="932"/>
                    <a:pt x="92" y="932"/>
                  </a:cubicBezTo>
                  <a:cubicBezTo>
                    <a:pt x="92" y="680"/>
                    <a:pt x="92" y="680"/>
                    <a:pt x="92" y="680"/>
                  </a:cubicBezTo>
                  <a:cubicBezTo>
                    <a:pt x="92" y="676"/>
                    <a:pt x="97" y="669"/>
                    <a:pt x="101" y="668"/>
                  </a:cubicBezTo>
                  <a:cubicBezTo>
                    <a:pt x="189" y="637"/>
                    <a:pt x="189" y="637"/>
                    <a:pt x="189" y="637"/>
                  </a:cubicBezTo>
                  <a:cubicBezTo>
                    <a:pt x="201" y="633"/>
                    <a:pt x="222" y="629"/>
                    <a:pt x="235" y="630"/>
                  </a:cubicBezTo>
                  <a:cubicBezTo>
                    <a:pt x="646" y="641"/>
                    <a:pt x="646" y="641"/>
                    <a:pt x="646" y="641"/>
                  </a:cubicBezTo>
                  <a:cubicBezTo>
                    <a:pt x="647" y="641"/>
                    <a:pt x="648" y="641"/>
                    <a:pt x="650" y="641"/>
                  </a:cubicBezTo>
                  <a:cubicBezTo>
                    <a:pt x="665" y="641"/>
                    <a:pt x="689" y="639"/>
                    <a:pt x="703" y="634"/>
                  </a:cubicBezTo>
                  <a:cubicBezTo>
                    <a:pt x="729" y="625"/>
                    <a:pt x="727" y="604"/>
                    <a:pt x="727" y="600"/>
                  </a:cubicBezTo>
                  <a:cubicBezTo>
                    <a:pt x="724" y="582"/>
                    <a:pt x="710" y="573"/>
                    <a:pt x="685" y="571"/>
                  </a:cubicBezTo>
                  <a:cubicBezTo>
                    <a:pt x="423" y="555"/>
                    <a:pt x="423" y="555"/>
                    <a:pt x="423" y="555"/>
                  </a:cubicBezTo>
                  <a:cubicBezTo>
                    <a:pt x="1205" y="280"/>
                    <a:pt x="1205" y="280"/>
                    <a:pt x="1205" y="280"/>
                  </a:cubicBezTo>
                  <a:cubicBezTo>
                    <a:pt x="1222" y="274"/>
                    <a:pt x="1235" y="263"/>
                    <a:pt x="1241" y="249"/>
                  </a:cubicBezTo>
                  <a:cubicBezTo>
                    <a:pt x="1245" y="237"/>
                    <a:pt x="1244" y="225"/>
                    <a:pt x="1238" y="214"/>
                  </a:cubicBezTo>
                  <a:cubicBezTo>
                    <a:pt x="1230" y="199"/>
                    <a:pt x="1213" y="190"/>
                    <a:pt x="1193" y="190"/>
                  </a:cubicBezTo>
                  <a:cubicBezTo>
                    <a:pt x="1185" y="190"/>
                    <a:pt x="1176" y="192"/>
                    <a:pt x="1167" y="195"/>
                  </a:cubicBezTo>
                  <a:cubicBezTo>
                    <a:pt x="1135" y="208"/>
                    <a:pt x="1135" y="208"/>
                    <a:pt x="1135" y="208"/>
                  </a:cubicBezTo>
                  <a:cubicBezTo>
                    <a:pt x="1244" y="67"/>
                    <a:pt x="1244" y="67"/>
                    <a:pt x="1244" y="67"/>
                  </a:cubicBezTo>
                  <a:cubicBezTo>
                    <a:pt x="1253" y="56"/>
                    <a:pt x="1263" y="39"/>
                    <a:pt x="1255" y="21"/>
                  </a:cubicBezTo>
                  <a:cubicBezTo>
                    <a:pt x="1248" y="7"/>
                    <a:pt x="1232" y="0"/>
                    <a:pt x="1215" y="6"/>
                  </a:cubicBezTo>
                  <a:cubicBezTo>
                    <a:pt x="1200" y="11"/>
                    <a:pt x="1181" y="28"/>
                    <a:pt x="1169" y="42"/>
                  </a:cubicBezTo>
                  <a:cubicBezTo>
                    <a:pt x="1002" y="240"/>
                    <a:pt x="1002" y="240"/>
                    <a:pt x="1002" y="240"/>
                  </a:cubicBezTo>
                  <a:cubicBezTo>
                    <a:pt x="995" y="248"/>
                    <a:pt x="979" y="259"/>
                    <a:pt x="968" y="262"/>
                  </a:cubicBezTo>
                  <a:cubicBezTo>
                    <a:pt x="92" y="564"/>
                    <a:pt x="92" y="564"/>
                    <a:pt x="92" y="564"/>
                  </a:cubicBezTo>
                  <a:cubicBezTo>
                    <a:pt x="92" y="78"/>
                    <a:pt x="92" y="78"/>
                    <a:pt x="92" y="78"/>
                  </a:cubicBezTo>
                  <a:cubicBezTo>
                    <a:pt x="92" y="47"/>
                    <a:pt x="72" y="22"/>
                    <a:pt x="46" y="22"/>
                  </a:cubicBezTo>
                  <a:cubicBezTo>
                    <a:pt x="20" y="22"/>
                    <a:pt x="0" y="47"/>
                    <a:pt x="0" y="78"/>
                  </a:cubicBezTo>
                  <a:cubicBezTo>
                    <a:pt x="0" y="1170"/>
                    <a:pt x="0" y="1170"/>
                    <a:pt x="0" y="1170"/>
                  </a:cubicBezTo>
                  <a:cubicBezTo>
                    <a:pt x="0" y="1191"/>
                    <a:pt x="9" y="1210"/>
                    <a:pt x="24" y="1220"/>
                  </a:cubicBezTo>
                  <a:cubicBezTo>
                    <a:pt x="24" y="2087"/>
                    <a:pt x="24" y="2087"/>
                    <a:pt x="24" y="2087"/>
                  </a:cubicBezTo>
                  <a:cubicBezTo>
                    <a:pt x="24" y="2088"/>
                    <a:pt x="24" y="2090"/>
                    <a:pt x="24" y="2091"/>
                  </a:cubicBezTo>
                  <a:cubicBezTo>
                    <a:pt x="26" y="2101"/>
                    <a:pt x="35" y="2109"/>
                    <a:pt x="46" y="2109"/>
                  </a:cubicBezTo>
                  <a:cubicBezTo>
                    <a:pt x="51" y="2109"/>
                    <a:pt x="55" y="2108"/>
                    <a:pt x="59" y="2105"/>
                  </a:cubicBezTo>
                  <a:cubicBezTo>
                    <a:pt x="62" y="2103"/>
                    <a:pt x="64" y="2100"/>
                    <a:pt x="66" y="2096"/>
                  </a:cubicBezTo>
                  <a:cubicBezTo>
                    <a:pt x="67" y="2093"/>
                    <a:pt x="68" y="2090"/>
                    <a:pt x="68" y="2087"/>
                  </a:cubicBezTo>
                  <a:cubicBezTo>
                    <a:pt x="68" y="1220"/>
                    <a:pt x="68" y="1220"/>
                    <a:pt x="68" y="1220"/>
                  </a:cubicBezTo>
                  <a:cubicBezTo>
                    <a:pt x="83" y="1210"/>
                    <a:pt x="92" y="1191"/>
                    <a:pt x="92" y="1170"/>
                  </a:cubicBezTo>
                  <a:cubicBezTo>
                    <a:pt x="92" y="1040"/>
                    <a:pt x="92" y="1040"/>
                    <a:pt x="92" y="1040"/>
                  </a:cubicBezTo>
                  <a:cubicBezTo>
                    <a:pt x="92" y="1037"/>
                    <a:pt x="96" y="1031"/>
                    <a:pt x="99" y="1030"/>
                  </a:cubicBezTo>
                  <a:cubicBezTo>
                    <a:pt x="481" y="925"/>
                    <a:pt x="481" y="925"/>
                    <a:pt x="481" y="925"/>
                  </a:cubicBezTo>
                  <a:cubicBezTo>
                    <a:pt x="491" y="923"/>
                    <a:pt x="508" y="921"/>
                    <a:pt x="521" y="921"/>
                  </a:cubicBezTo>
                  <a:cubicBezTo>
                    <a:pt x="524" y="921"/>
                    <a:pt x="526" y="921"/>
                    <a:pt x="528" y="921"/>
                  </a:cubicBezTo>
                  <a:cubicBezTo>
                    <a:pt x="1244" y="977"/>
                    <a:pt x="1244" y="977"/>
                    <a:pt x="1244" y="977"/>
                  </a:cubicBezTo>
                  <a:cubicBezTo>
                    <a:pt x="1247" y="977"/>
                    <a:pt x="1251" y="977"/>
                    <a:pt x="1254" y="977"/>
                  </a:cubicBezTo>
                  <a:cubicBezTo>
                    <a:pt x="1293" y="977"/>
                    <a:pt x="1302" y="959"/>
                    <a:pt x="1304" y="948"/>
                  </a:cubicBezTo>
                  <a:cubicBezTo>
                    <a:pt x="1306" y="939"/>
                    <a:pt x="1303" y="930"/>
                    <a:pt x="1298" y="923"/>
                  </a:cubicBezTo>
                  <a:cubicBezTo>
                    <a:pt x="1287" y="910"/>
                    <a:pt x="1267" y="906"/>
                    <a:pt x="1251" y="904"/>
                  </a:cubicBezTo>
                  <a:cubicBezTo>
                    <a:pt x="723" y="860"/>
                    <a:pt x="723" y="860"/>
                    <a:pt x="723" y="860"/>
                  </a:cubicBezTo>
                  <a:cubicBezTo>
                    <a:pt x="1436" y="661"/>
                    <a:pt x="1436" y="661"/>
                    <a:pt x="1436" y="661"/>
                  </a:cubicBezTo>
                  <a:cubicBezTo>
                    <a:pt x="1460" y="654"/>
                    <a:pt x="1484" y="634"/>
                    <a:pt x="1484" y="609"/>
                  </a:cubicBezTo>
                  <a:cubicBezTo>
                    <a:pt x="1484" y="589"/>
                    <a:pt x="1468" y="569"/>
                    <a:pt x="1438" y="569"/>
                  </a:cubicBezTo>
                  <a:close/>
                </a:path>
              </a:pathLst>
            </a:custGeom>
            <a:solidFill>
              <a:srgbClr val="93996B"/>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1" name="Freeform 54"/>
            <p:cNvSpPr>
              <a:spLocks/>
            </p:cNvSpPr>
            <p:nvPr/>
          </p:nvSpPr>
          <p:spPr bwMode="auto">
            <a:xfrm>
              <a:off x="4225925" y="368301"/>
              <a:ext cx="3200399" cy="5145088"/>
            </a:xfrm>
            <a:custGeom>
              <a:avLst/>
              <a:gdLst>
                <a:gd name="T0" fmla="*/ 1567 w 1888"/>
                <a:gd name="T1" fmla="*/ 806 h 3035"/>
                <a:gd name="T2" fmla="*/ 1861 w 1888"/>
                <a:gd name="T3" fmla="*/ 679 h 3035"/>
                <a:gd name="T4" fmla="*/ 1822 w 1888"/>
                <a:gd name="T5" fmla="*/ 631 h 3035"/>
                <a:gd name="T6" fmla="*/ 888 w 1888"/>
                <a:gd name="T7" fmla="*/ 947 h 3035"/>
                <a:gd name="T8" fmla="*/ 997 w 1888"/>
                <a:gd name="T9" fmla="*/ 664 h 3035"/>
                <a:gd name="T10" fmla="*/ 908 w 1888"/>
                <a:gd name="T11" fmla="*/ 697 h 3035"/>
                <a:gd name="T12" fmla="*/ 758 w 1888"/>
                <a:gd name="T13" fmla="*/ 991 h 3035"/>
                <a:gd name="T14" fmla="*/ 328 w 1888"/>
                <a:gd name="T15" fmla="*/ 1036 h 3035"/>
                <a:gd name="T16" fmla="*/ 686 w 1888"/>
                <a:gd name="T17" fmla="*/ 667 h 3035"/>
                <a:gd name="T18" fmla="*/ 1436 w 1888"/>
                <a:gd name="T19" fmla="*/ 417 h 3035"/>
                <a:gd name="T20" fmla="*/ 1476 w 1888"/>
                <a:gd name="T21" fmla="*/ 358 h 3035"/>
                <a:gd name="T22" fmla="*/ 1420 w 1888"/>
                <a:gd name="T23" fmla="*/ 354 h 3035"/>
                <a:gd name="T24" fmla="*/ 1061 w 1888"/>
                <a:gd name="T25" fmla="*/ 294 h 3035"/>
                <a:gd name="T26" fmla="*/ 1052 w 1888"/>
                <a:gd name="T27" fmla="*/ 225 h 3035"/>
                <a:gd name="T28" fmla="*/ 1049 w 1888"/>
                <a:gd name="T29" fmla="*/ 225 h 3035"/>
                <a:gd name="T30" fmla="*/ 617 w 1888"/>
                <a:gd name="T31" fmla="*/ 624 h 3035"/>
                <a:gd name="T32" fmla="*/ 684 w 1888"/>
                <a:gd name="T33" fmla="*/ 14 h 3035"/>
                <a:gd name="T34" fmla="*/ 657 w 1888"/>
                <a:gd name="T35" fmla="*/ 0 h 3035"/>
                <a:gd name="T36" fmla="*/ 612 w 1888"/>
                <a:gd name="T37" fmla="*/ 52 h 3035"/>
                <a:gd name="T38" fmla="*/ 75 w 1888"/>
                <a:gd name="T39" fmla="*/ 201 h 3035"/>
                <a:gd name="T40" fmla="*/ 7 w 1888"/>
                <a:gd name="T41" fmla="*/ 209 h 3035"/>
                <a:gd name="T42" fmla="*/ 37 w 1888"/>
                <a:gd name="T43" fmla="*/ 272 h 3035"/>
                <a:gd name="T44" fmla="*/ 546 w 1888"/>
                <a:gd name="T45" fmla="*/ 534 h 3035"/>
                <a:gd name="T46" fmla="*/ 506 w 1888"/>
                <a:gd name="T47" fmla="*/ 727 h 3035"/>
                <a:gd name="T48" fmla="*/ 328 w 1888"/>
                <a:gd name="T49" fmla="*/ 603 h 3035"/>
                <a:gd name="T50" fmla="*/ 257 w 1888"/>
                <a:gd name="T51" fmla="*/ 546 h 3035"/>
                <a:gd name="T52" fmla="*/ 200 w 1888"/>
                <a:gd name="T53" fmla="*/ 2091 h 3035"/>
                <a:gd name="T54" fmla="*/ 224 w 1888"/>
                <a:gd name="T55" fmla="*/ 2995 h 3035"/>
                <a:gd name="T56" fmla="*/ 227 w 1888"/>
                <a:gd name="T57" fmla="*/ 3009 h 3035"/>
                <a:gd name="T58" fmla="*/ 264 w 1888"/>
                <a:gd name="T59" fmla="*/ 3035 h 3035"/>
                <a:gd name="T60" fmla="*/ 302 w 1888"/>
                <a:gd name="T61" fmla="*/ 3009 h 3035"/>
                <a:gd name="T62" fmla="*/ 304 w 1888"/>
                <a:gd name="T63" fmla="*/ 2995 h 3035"/>
                <a:gd name="T64" fmla="*/ 328 w 1888"/>
                <a:gd name="T65" fmla="*/ 2091 h 3035"/>
                <a:gd name="T66" fmla="*/ 335 w 1888"/>
                <a:gd name="T67" fmla="*/ 1216 h 3035"/>
                <a:gd name="T68" fmla="*/ 573 w 1888"/>
                <a:gd name="T69" fmla="*/ 1156 h 3035"/>
                <a:gd name="T70" fmla="*/ 984 w 1888"/>
                <a:gd name="T71" fmla="*/ 1195 h 3035"/>
                <a:gd name="T72" fmla="*/ 1039 w 1888"/>
                <a:gd name="T73" fmla="*/ 1192 h 3035"/>
                <a:gd name="T74" fmla="*/ 1020 w 1888"/>
                <a:gd name="T75" fmla="*/ 1129 h 3035"/>
                <a:gd name="T76" fmla="*/ 1417 w 1888"/>
                <a:gd name="T77" fmla="*/ 871 h 3035"/>
                <a:gd name="T78" fmla="*/ 1458 w 1888"/>
                <a:gd name="T79" fmla="*/ 869 h 3035"/>
                <a:gd name="T80" fmla="*/ 1833 w 1888"/>
                <a:gd name="T81" fmla="*/ 951 h 3035"/>
                <a:gd name="T82" fmla="*/ 1887 w 1888"/>
                <a:gd name="T83" fmla="*/ 915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8" h="3035">
                  <a:moveTo>
                    <a:pt x="1851" y="880"/>
                  </a:moveTo>
                  <a:cubicBezTo>
                    <a:pt x="1567" y="806"/>
                    <a:pt x="1567" y="806"/>
                    <a:pt x="1567" y="806"/>
                  </a:cubicBezTo>
                  <a:cubicBezTo>
                    <a:pt x="1823" y="711"/>
                    <a:pt x="1823" y="711"/>
                    <a:pt x="1823" y="711"/>
                  </a:cubicBezTo>
                  <a:cubicBezTo>
                    <a:pt x="1832" y="707"/>
                    <a:pt x="1854" y="697"/>
                    <a:pt x="1861" y="679"/>
                  </a:cubicBezTo>
                  <a:cubicBezTo>
                    <a:pt x="1865" y="669"/>
                    <a:pt x="1864" y="660"/>
                    <a:pt x="1860" y="651"/>
                  </a:cubicBezTo>
                  <a:cubicBezTo>
                    <a:pt x="1856" y="644"/>
                    <a:pt x="1846" y="631"/>
                    <a:pt x="1822" y="631"/>
                  </a:cubicBezTo>
                  <a:cubicBezTo>
                    <a:pt x="1813" y="631"/>
                    <a:pt x="1803" y="633"/>
                    <a:pt x="1793" y="636"/>
                  </a:cubicBezTo>
                  <a:cubicBezTo>
                    <a:pt x="888" y="947"/>
                    <a:pt x="888" y="947"/>
                    <a:pt x="888" y="947"/>
                  </a:cubicBezTo>
                  <a:cubicBezTo>
                    <a:pt x="996" y="709"/>
                    <a:pt x="996" y="709"/>
                    <a:pt x="996" y="709"/>
                  </a:cubicBezTo>
                  <a:cubicBezTo>
                    <a:pt x="1006" y="687"/>
                    <a:pt x="1002" y="672"/>
                    <a:pt x="997" y="664"/>
                  </a:cubicBezTo>
                  <a:cubicBezTo>
                    <a:pt x="988" y="651"/>
                    <a:pt x="972" y="645"/>
                    <a:pt x="956" y="651"/>
                  </a:cubicBezTo>
                  <a:cubicBezTo>
                    <a:pt x="936" y="657"/>
                    <a:pt x="917" y="679"/>
                    <a:pt x="908" y="697"/>
                  </a:cubicBezTo>
                  <a:cubicBezTo>
                    <a:pt x="781" y="971"/>
                    <a:pt x="781" y="971"/>
                    <a:pt x="781" y="971"/>
                  </a:cubicBezTo>
                  <a:cubicBezTo>
                    <a:pt x="777" y="978"/>
                    <a:pt x="765" y="989"/>
                    <a:pt x="758" y="991"/>
                  </a:cubicBezTo>
                  <a:cubicBezTo>
                    <a:pt x="328" y="1132"/>
                    <a:pt x="328" y="1132"/>
                    <a:pt x="328" y="1132"/>
                  </a:cubicBezTo>
                  <a:cubicBezTo>
                    <a:pt x="328" y="1036"/>
                    <a:pt x="328" y="1036"/>
                    <a:pt x="328" y="1036"/>
                  </a:cubicBezTo>
                  <a:cubicBezTo>
                    <a:pt x="328" y="1027"/>
                    <a:pt x="334" y="1013"/>
                    <a:pt x="340" y="1007"/>
                  </a:cubicBezTo>
                  <a:cubicBezTo>
                    <a:pt x="686" y="667"/>
                    <a:pt x="686" y="667"/>
                    <a:pt x="686" y="667"/>
                  </a:cubicBezTo>
                  <a:cubicBezTo>
                    <a:pt x="694" y="659"/>
                    <a:pt x="712" y="648"/>
                    <a:pt x="723" y="645"/>
                  </a:cubicBezTo>
                  <a:cubicBezTo>
                    <a:pt x="1436" y="417"/>
                    <a:pt x="1436" y="417"/>
                    <a:pt x="1436" y="417"/>
                  </a:cubicBezTo>
                  <a:cubicBezTo>
                    <a:pt x="1466" y="407"/>
                    <a:pt x="1482" y="399"/>
                    <a:pt x="1484" y="380"/>
                  </a:cubicBezTo>
                  <a:cubicBezTo>
                    <a:pt x="1484" y="372"/>
                    <a:pt x="1482" y="364"/>
                    <a:pt x="1476" y="358"/>
                  </a:cubicBezTo>
                  <a:cubicBezTo>
                    <a:pt x="1472" y="353"/>
                    <a:pt x="1465" y="348"/>
                    <a:pt x="1453" y="348"/>
                  </a:cubicBezTo>
                  <a:cubicBezTo>
                    <a:pt x="1443" y="348"/>
                    <a:pt x="1428" y="352"/>
                    <a:pt x="1420" y="354"/>
                  </a:cubicBezTo>
                  <a:cubicBezTo>
                    <a:pt x="815" y="536"/>
                    <a:pt x="815" y="536"/>
                    <a:pt x="815" y="536"/>
                  </a:cubicBezTo>
                  <a:cubicBezTo>
                    <a:pt x="1061" y="294"/>
                    <a:pt x="1061" y="294"/>
                    <a:pt x="1061" y="294"/>
                  </a:cubicBezTo>
                  <a:cubicBezTo>
                    <a:pt x="1078" y="277"/>
                    <a:pt x="1085" y="261"/>
                    <a:pt x="1079" y="246"/>
                  </a:cubicBezTo>
                  <a:cubicBezTo>
                    <a:pt x="1075" y="234"/>
                    <a:pt x="1065" y="226"/>
                    <a:pt x="1052" y="225"/>
                  </a:cubicBezTo>
                  <a:cubicBezTo>
                    <a:pt x="1051" y="225"/>
                    <a:pt x="1050" y="225"/>
                    <a:pt x="1049" y="225"/>
                  </a:cubicBezTo>
                  <a:cubicBezTo>
                    <a:pt x="1049" y="225"/>
                    <a:pt x="1049" y="225"/>
                    <a:pt x="1049" y="225"/>
                  </a:cubicBezTo>
                  <a:cubicBezTo>
                    <a:pt x="1026" y="225"/>
                    <a:pt x="1002" y="248"/>
                    <a:pt x="998" y="252"/>
                  </a:cubicBezTo>
                  <a:cubicBezTo>
                    <a:pt x="617" y="624"/>
                    <a:pt x="617" y="624"/>
                    <a:pt x="617" y="624"/>
                  </a:cubicBezTo>
                  <a:cubicBezTo>
                    <a:pt x="694" y="62"/>
                    <a:pt x="694" y="62"/>
                    <a:pt x="694" y="62"/>
                  </a:cubicBezTo>
                  <a:cubicBezTo>
                    <a:pt x="697" y="42"/>
                    <a:pt x="693" y="25"/>
                    <a:pt x="684" y="14"/>
                  </a:cubicBezTo>
                  <a:cubicBezTo>
                    <a:pt x="678" y="6"/>
                    <a:pt x="669" y="1"/>
                    <a:pt x="659" y="1"/>
                  </a:cubicBezTo>
                  <a:cubicBezTo>
                    <a:pt x="658" y="1"/>
                    <a:pt x="658" y="0"/>
                    <a:pt x="657" y="0"/>
                  </a:cubicBezTo>
                  <a:cubicBezTo>
                    <a:pt x="657" y="0"/>
                    <a:pt x="657" y="0"/>
                    <a:pt x="657" y="0"/>
                  </a:cubicBezTo>
                  <a:cubicBezTo>
                    <a:pt x="635" y="0"/>
                    <a:pt x="617" y="21"/>
                    <a:pt x="612" y="52"/>
                  </a:cubicBezTo>
                  <a:cubicBezTo>
                    <a:pt x="558" y="434"/>
                    <a:pt x="558" y="434"/>
                    <a:pt x="558" y="434"/>
                  </a:cubicBezTo>
                  <a:cubicBezTo>
                    <a:pt x="75" y="201"/>
                    <a:pt x="75" y="201"/>
                    <a:pt x="75" y="201"/>
                  </a:cubicBezTo>
                  <a:cubicBezTo>
                    <a:pt x="63" y="195"/>
                    <a:pt x="51" y="192"/>
                    <a:pt x="40" y="192"/>
                  </a:cubicBezTo>
                  <a:cubicBezTo>
                    <a:pt x="20" y="192"/>
                    <a:pt x="10" y="203"/>
                    <a:pt x="7" y="209"/>
                  </a:cubicBezTo>
                  <a:cubicBezTo>
                    <a:pt x="1" y="217"/>
                    <a:pt x="0" y="227"/>
                    <a:pt x="3" y="237"/>
                  </a:cubicBezTo>
                  <a:cubicBezTo>
                    <a:pt x="8" y="256"/>
                    <a:pt x="29" y="268"/>
                    <a:pt x="37" y="272"/>
                  </a:cubicBezTo>
                  <a:cubicBezTo>
                    <a:pt x="540" y="522"/>
                    <a:pt x="540" y="522"/>
                    <a:pt x="540" y="522"/>
                  </a:cubicBezTo>
                  <a:cubicBezTo>
                    <a:pt x="543" y="523"/>
                    <a:pt x="547" y="530"/>
                    <a:pt x="546" y="534"/>
                  </a:cubicBezTo>
                  <a:cubicBezTo>
                    <a:pt x="522" y="695"/>
                    <a:pt x="522" y="695"/>
                    <a:pt x="522" y="695"/>
                  </a:cubicBezTo>
                  <a:cubicBezTo>
                    <a:pt x="521" y="705"/>
                    <a:pt x="513" y="720"/>
                    <a:pt x="506" y="727"/>
                  </a:cubicBezTo>
                  <a:cubicBezTo>
                    <a:pt x="328" y="895"/>
                    <a:pt x="328" y="895"/>
                    <a:pt x="328" y="895"/>
                  </a:cubicBezTo>
                  <a:cubicBezTo>
                    <a:pt x="328" y="603"/>
                    <a:pt x="328" y="603"/>
                    <a:pt x="328" y="603"/>
                  </a:cubicBezTo>
                  <a:cubicBezTo>
                    <a:pt x="328" y="571"/>
                    <a:pt x="303" y="546"/>
                    <a:pt x="271" y="546"/>
                  </a:cubicBezTo>
                  <a:cubicBezTo>
                    <a:pt x="257" y="546"/>
                    <a:pt x="257" y="546"/>
                    <a:pt x="257" y="546"/>
                  </a:cubicBezTo>
                  <a:cubicBezTo>
                    <a:pt x="226" y="546"/>
                    <a:pt x="200" y="571"/>
                    <a:pt x="200" y="603"/>
                  </a:cubicBezTo>
                  <a:cubicBezTo>
                    <a:pt x="200" y="2091"/>
                    <a:pt x="200" y="2091"/>
                    <a:pt x="200" y="2091"/>
                  </a:cubicBezTo>
                  <a:cubicBezTo>
                    <a:pt x="200" y="2110"/>
                    <a:pt x="209" y="2127"/>
                    <a:pt x="224" y="2137"/>
                  </a:cubicBezTo>
                  <a:cubicBezTo>
                    <a:pt x="224" y="2995"/>
                    <a:pt x="224" y="2995"/>
                    <a:pt x="224" y="2995"/>
                  </a:cubicBezTo>
                  <a:cubicBezTo>
                    <a:pt x="224" y="2998"/>
                    <a:pt x="225" y="3001"/>
                    <a:pt x="225" y="3005"/>
                  </a:cubicBezTo>
                  <a:cubicBezTo>
                    <a:pt x="226" y="3006"/>
                    <a:pt x="226" y="3007"/>
                    <a:pt x="227" y="3009"/>
                  </a:cubicBezTo>
                  <a:cubicBezTo>
                    <a:pt x="227" y="3010"/>
                    <a:pt x="228" y="3012"/>
                    <a:pt x="229" y="3013"/>
                  </a:cubicBezTo>
                  <a:cubicBezTo>
                    <a:pt x="235" y="3026"/>
                    <a:pt x="249" y="3035"/>
                    <a:pt x="264" y="3035"/>
                  </a:cubicBezTo>
                  <a:cubicBezTo>
                    <a:pt x="279" y="3035"/>
                    <a:pt x="293" y="3026"/>
                    <a:pt x="300" y="3013"/>
                  </a:cubicBezTo>
                  <a:cubicBezTo>
                    <a:pt x="300" y="3012"/>
                    <a:pt x="301" y="3010"/>
                    <a:pt x="302" y="3009"/>
                  </a:cubicBezTo>
                  <a:cubicBezTo>
                    <a:pt x="302" y="3007"/>
                    <a:pt x="303" y="3006"/>
                    <a:pt x="303" y="3005"/>
                  </a:cubicBezTo>
                  <a:cubicBezTo>
                    <a:pt x="304" y="3001"/>
                    <a:pt x="304" y="2998"/>
                    <a:pt x="304" y="2995"/>
                  </a:cubicBezTo>
                  <a:cubicBezTo>
                    <a:pt x="304" y="2137"/>
                    <a:pt x="304" y="2137"/>
                    <a:pt x="304" y="2137"/>
                  </a:cubicBezTo>
                  <a:cubicBezTo>
                    <a:pt x="319" y="2127"/>
                    <a:pt x="328" y="2110"/>
                    <a:pt x="328" y="2091"/>
                  </a:cubicBezTo>
                  <a:cubicBezTo>
                    <a:pt x="328" y="1226"/>
                    <a:pt x="328" y="1226"/>
                    <a:pt x="328" y="1226"/>
                  </a:cubicBezTo>
                  <a:cubicBezTo>
                    <a:pt x="328" y="1223"/>
                    <a:pt x="332" y="1217"/>
                    <a:pt x="335" y="1216"/>
                  </a:cubicBezTo>
                  <a:cubicBezTo>
                    <a:pt x="535" y="1160"/>
                    <a:pt x="535" y="1160"/>
                    <a:pt x="535" y="1160"/>
                  </a:cubicBezTo>
                  <a:cubicBezTo>
                    <a:pt x="544" y="1158"/>
                    <a:pt x="560" y="1156"/>
                    <a:pt x="573" y="1156"/>
                  </a:cubicBezTo>
                  <a:cubicBezTo>
                    <a:pt x="576" y="1156"/>
                    <a:pt x="579" y="1156"/>
                    <a:pt x="581" y="1156"/>
                  </a:cubicBezTo>
                  <a:cubicBezTo>
                    <a:pt x="984" y="1195"/>
                    <a:pt x="984" y="1195"/>
                    <a:pt x="984" y="1195"/>
                  </a:cubicBezTo>
                  <a:cubicBezTo>
                    <a:pt x="990" y="1196"/>
                    <a:pt x="996" y="1196"/>
                    <a:pt x="1003" y="1196"/>
                  </a:cubicBezTo>
                  <a:cubicBezTo>
                    <a:pt x="1011" y="1196"/>
                    <a:pt x="1027" y="1196"/>
                    <a:pt x="1039" y="1192"/>
                  </a:cubicBezTo>
                  <a:cubicBezTo>
                    <a:pt x="1057" y="1186"/>
                    <a:pt x="1063" y="1171"/>
                    <a:pt x="1062" y="1160"/>
                  </a:cubicBezTo>
                  <a:cubicBezTo>
                    <a:pt x="1059" y="1134"/>
                    <a:pt x="1030" y="1130"/>
                    <a:pt x="1020" y="1129"/>
                  </a:cubicBezTo>
                  <a:cubicBezTo>
                    <a:pt x="737" y="1089"/>
                    <a:pt x="737" y="1089"/>
                    <a:pt x="737" y="1089"/>
                  </a:cubicBezTo>
                  <a:cubicBezTo>
                    <a:pt x="1417" y="871"/>
                    <a:pt x="1417" y="871"/>
                    <a:pt x="1417" y="871"/>
                  </a:cubicBezTo>
                  <a:cubicBezTo>
                    <a:pt x="1423" y="869"/>
                    <a:pt x="1433" y="868"/>
                    <a:pt x="1442" y="868"/>
                  </a:cubicBezTo>
                  <a:cubicBezTo>
                    <a:pt x="1448" y="868"/>
                    <a:pt x="1454" y="868"/>
                    <a:pt x="1458" y="869"/>
                  </a:cubicBezTo>
                  <a:cubicBezTo>
                    <a:pt x="1801" y="948"/>
                    <a:pt x="1801" y="948"/>
                    <a:pt x="1801" y="948"/>
                  </a:cubicBezTo>
                  <a:cubicBezTo>
                    <a:pt x="1810" y="950"/>
                    <a:pt x="1822" y="951"/>
                    <a:pt x="1833" y="951"/>
                  </a:cubicBezTo>
                  <a:cubicBezTo>
                    <a:pt x="1841" y="951"/>
                    <a:pt x="1853" y="950"/>
                    <a:pt x="1862" y="947"/>
                  </a:cubicBezTo>
                  <a:cubicBezTo>
                    <a:pt x="1881" y="941"/>
                    <a:pt x="1888" y="926"/>
                    <a:pt x="1887" y="915"/>
                  </a:cubicBezTo>
                  <a:cubicBezTo>
                    <a:pt x="1887" y="903"/>
                    <a:pt x="1880" y="888"/>
                    <a:pt x="1851" y="880"/>
                  </a:cubicBez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2" name="Freeform 55"/>
            <p:cNvSpPr>
              <a:spLocks/>
            </p:cNvSpPr>
            <p:nvPr/>
          </p:nvSpPr>
          <p:spPr bwMode="auto">
            <a:xfrm>
              <a:off x="4552157" y="5889626"/>
              <a:ext cx="119063" cy="180975"/>
            </a:xfrm>
            <a:custGeom>
              <a:avLst/>
              <a:gdLst>
                <a:gd name="T0" fmla="*/ 68 w 70"/>
                <a:gd name="T1" fmla="*/ 0 h 107"/>
                <a:gd name="T2" fmla="*/ 65 w 70"/>
                <a:gd name="T3" fmla="*/ 0 h 107"/>
                <a:gd name="T4" fmla="*/ 5 w 70"/>
                <a:gd name="T5" fmla="*/ 0 h 107"/>
                <a:gd name="T6" fmla="*/ 1 w 70"/>
                <a:gd name="T7" fmla="*/ 0 h 107"/>
                <a:gd name="T8" fmla="*/ 0 w 70"/>
                <a:gd name="T9" fmla="*/ 0 h 107"/>
                <a:gd name="T10" fmla="*/ 31 w 70"/>
                <a:gd name="T11" fmla="*/ 104 h 107"/>
                <a:gd name="T12" fmla="*/ 35 w 70"/>
                <a:gd name="T13" fmla="*/ 107 h 107"/>
                <a:gd name="T14" fmla="*/ 38 w 70"/>
                <a:gd name="T15" fmla="*/ 104 h 107"/>
                <a:gd name="T16" fmla="*/ 70 w 70"/>
                <a:gd name="T17" fmla="*/ 0 h 107"/>
                <a:gd name="T18" fmla="*/ 68 w 70"/>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7">
                  <a:moveTo>
                    <a:pt x="68" y="0"/>
                  </a:moveTo>
                  <a:cubicBezTo>
                    <a:pt x="65" y="0"/>
                    <a:pt x="65" y="0"/>
                    <a:pt x="65" y="0"/>
                  </a:cubicBezTo>
                  <a:cubicBezTo>
                    <a:pt x="5" y="0"/>
                    <a:pt x="5" y="0"/>
                    <a:pt x="5" y="0"/>
                  </a:cubicBezTo>
                  <a:cubicBezTo>
                    <a:pt x="1" y="0"/>
                    <a:pt x="1" y="0"/>
                    <a:pt x="1" y="0"/>
                  </a:cubicBezTo>
                  <a:cubicBezTo>
                    <a:pt x="0" y="0"/>
                    <a:pt x="0" y="0"/>
                    <a:pt x="0" y="0"/>
                  </a:cubicBezTo>
                  <a:cubicBezTo>
                    <a:pt x="31" y="104"/>
                    <a:pt x="31" y="104"/>
                    <a:pt x="31" y="104"/>
                  </a:cubicBezTo>
                  <a:cubicBezTo>
                    <a:pt x="32" y="106"/>
                    <a:pt x="33" y="107"/>
                    <a:pt x="35" y="107"/>
                  </a:cubicBezTo>
                  <a:cubicBezTo>
                    <a:pt x="36" y="107"/>
                    <a:pt x="38" y="106"/>
                    <a:pt x="38" y="104"/>
                  </a:cubicBezTo>
                  <a:cubicBezTo>
                    <a:pt x="70" y="0"/>
                    <a:pt x="70" y="0"/>
                    <a:pt x="70" y="0"/>
                  </a:cubicBezTo>
                  <a:lnTo>
                    <a:pt x="68" y="0"/>
                  </a:lnTo>
                  <a:close/>
                </a:path>
              </a:pathLst>
            </a:custGeom>
            <a:solidFill>
              <a:schemeClr val="bg2">
                <a:lumMod val="25000"/>
              </a:schemeClr>
            </a:solidFill>
            <a:ln w="12700" cap="flat">
              <a:solidFill>
                <a:schemeClr val="bg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3" name="Freeform 56"/>
            <p:cNvSpPr>
              <a:spLocks/>
            </p:cNvSpPr>
            <p:nvPr/>
          </p:nvSpPr>
          <p:spPr bwMode="auto">
            <a:xfrm>
              <a:off x="1755775" y="2463801"/>
              <a:ext cx="2781300" cy="3033713"/>
            </a:xfrm>
            <a:custGeom>
              <a:avLst/>
              <a:gdLst>
                <a:gd name="T0" fmla="*/ 1595 w 1641"/>
                <a:gd name="T1" fmla="*/ 190 h 1790"/>
                <a:gd name="T2" fmla="*/ 1549 w 1641"/>
                <a:gd name="T3" fmla="*/ 246 h 1790"/>
                <a:gd name="T4" fmla="*/ 1549 w 1641"/>
                <a:gd name="T5" fmla="*/ 343 h 1790"/>
                <a:gd name="T6" fmla="*/ 916 w 1641"/>
                <a:gd name="T7" fmla="*/ 216 h 1790"/>
                <a:gd name="T8" fmla="*/ 895 w 1641"/>
                <a:gd name="T9" fmla="*/ 199 h 1790"/>
                <a:gd name="T10" fmla="*/ 818 w 1641"/>
                <a:gd name="T11" fmla="*/ 46 h 1790"/>
                <a:gd name="T12" fmla="*/ 772 w 1641"/>
                <a:gd name="T13" fmla="*/ 2 h 1790"/>
                <a:gd name="T14" fmla="*/ 737 w 1641"/>
                <a:gd name="T15" fmla="*/ 17 h 1790"/>
                <a:gd name="T16" fmla="*/ 739 w 1641"/>
                <a:gd name="T17" fmla="*/ 65 h 1790"/>
                <a:gd name="T18" fmla="*/ 799 w 1641"/>
                <a:gd name="T19" fmla="*/ 193 h 1790"/>
                <a:gd name="T20" fmla="*/ 68 w 1641"/>
                <a:gd name="T21" fmla="*/ 7 h 1790"/>
                <a:gd name="T22" fmla="*/ 42 w 1641"/>
                <a:gd name="T23" fmla="*/ 4 h 1790"/>
                <a:gd name="T24" fmla="*/ 4 w 1641"/>
                <a:gd name="T25" fmla="*/ 24 h 1790"/>
                <a:gd name="T26" fmla="*/ 4 w 1641"/>
                <a:gd name="T27" fmla="*/ 51 h 1790"/>
                <a:gd name="T28" fmla="*/ 46 w 1641"/>
                <a:gd name="T29" fmla="*/ 79 h 1790"/>
                <a:gd name="T30" fmla="*/ 816 w 1641"/>
                <a:gd name="T31" fmla="*/ 284 h 1790"/>
                <a:gd name="T32" fmla="*/ 428 w 1641"/>
                <a:gd name="T33" fmla="*/ 385 h 1790"/>
                <a:gd name="T34" fmla="*/ 379 w 1641"/>
                <a:gd name="T35" fmla="*/ 425 h 1790"/>
                <a:gd name="T36" fmla="*/ 413 w 1641"/>
                <a:gd name="T37" fmla="*/ 455 h 1790"/>
                <a:gd name="T38" fmla="*/ 442 w 1641"/>
                <a:gd name="T39" fmla="*/ 450 h 1790"/>
                <a:gd name="T40" fmla="*/ 929 w 1641"/>
                <a:gd name="T41" fmla="*/ 327 h 1790"/>
                <a:gd name="T42" fmla="*/ 953 w 1641"/>
                <a:gd name="T43" fmla="*/ 325 h 1790"/>
                <a:gd name="T44" fmla="*/ 972 w 1641"/>
                <a:gd name="T45" fmla="*/ 327 h 1790"/>
                <a:gd name="T46" fmla="*/ 1204 w 1641"/>
                <a:gd name="T47" fmla="*/ 378 h 1790"/>
                <a:gd name="T48" fmla="*/ 613 w 1641"/>
                <a:gd name="T49" fmla="*/ 719 h 1790"/>
                <a:gd name="T50" fmla="*/ 580 w 1641"/>
                <a:gd name="T51" fmla="*/ 759 h 1790"/>
                <a:gd name="T52" fmla="*/ 591 w 1641"/>
                <a:gd name="T53" fmla="*/ 785 h 1790"/>
                <a:gd name="T54" fmla="*/ 615 w 1641"/>
                <a:gd name="T55" fmla="*/ 794 h 1790"/>
                <a:gd name="T56" fmla="*/ 656 w 1641"/>
                <a:gd name="T57" fmla="*/ 781 h 1790"/>
                <a:gd name="T58" fmla="*/ 1317 w 1641"/>
                <a:gd name="T59" fmla="*/ 420 h 1790"/>
                <a:gd name="T60" fmla="*/ 1343 w 1641"/>
                <a:gd name="T61" fmla="*/ 415 h 1790"/>
                <a:gd name="T62" fmla="*/ 1351 w 1641"/>
                <a:gd name="T63" fmla="*/ 416 h 1790"/>
                <a:gd name="T64" fmla="*/ 1543 w 1641"/>
                <a:gd name="T65" fmla="*/ 461 h 1790"/>
                <a:gd name="T66" fmla="*/ 1549 w 1641"/>
                <a:gd name="T67" fmla="*/ 469 h 1790"/>
                <a:gd name="T68" fmla="*/ 1549 w 1641"/>
                <a:gd name="T69" fmla="*/ 855 h 1790"/>
                <a:gd name="T70" fmla="*/ 1573 w 1641"/>
                <a:gd name="T71" fmla="*/ 905 h 1790"/>
                <a:gd name="T72" fmla="*/ 1573 w 1641"/>
                <a:gd name="T73" fmla="*/ 1769 h 1790"/>
                <a:gd name="T74" fmla="*/ 1574 w 1641"/>
                <a:gd name="T75" fmla="*/ 1771 h 1790"/>
                <a:gd name="T76" fmla="*/ 1574 w 1641"/>
                <a:gd name="T77" fmla="*/ 1772 h 1790"/>
                <a:gd name="T78" fmla="*/ 1576 w 1641"/>
                <a:gd name="T79" fmla="*/ 1779 h 1790"/>
                <a:gd name="T80" fmla="*/ 1582 w 1641"/>
                <a:gd name="T81" fmla="*/ 1787 h 1790"/>
                <a:gd name="T82" fmla="*/ 1592 w 1641"/>
                <a:gd name="T83" fmla="*/ 1790 h 1790"/>
                <a:gd name="T84" fmla="*/ 1610 w 1641"/>
                <a:gd name="T85" fmla="*/ 1775 h 1790"/>
                <a:gd name="T86" fmla="*/ 1610 w 1641"/>
                <a:gd name="T87" fmla="*/ 1772 h 1790"/>
                <a:gd name="T88" fmla="*/ 1610 w 1641"/>
                <a:gd name="T89" fmla="*/ 1772 h 1790"/>
                <a:gd name="T90" fmla="*/ 1613 w 1641"/>
                <a:gd name="T91" fmla="*/ 1772 h 1790"/>
                <a:gd name="T92" fmla="*/ 1617 w 1641"/>
                <a:gd name="T93" fmla="*/ 1768 h 1790"/>
                <a:gd name="T94" fmla="*/ 1617 w 1641"/>
                <a:gd name="T95" fmla="*/ 905 h 1790"/>
                <a:gd name="T96" fmla="*/ 1641 w 1641"/>
                <a:gd name="T97" fmla="*/ 855 h 1790"/>
                <a:gd name="T98" fmla="*/ 1641 w 1641"/>
                <a:gd name="T99" fmla="*/ 246 h 1790"/>
                <a:gd name="T100" fmla="*/ 1595 w 1641"/>
                <a:gd name="T101" fmla="*/ 1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1790">
                  <a:moveTo>
                    <a:pt x="1595" y="190"/>
                  </a:moveTo>
                  <a:cubicBezTo>
                    <a:pt x="1569" y="190"/>
                    <a:pt x="1549" y="215"/>
                    <a:pt x="1549" y="246"/>
                  </a:cubicBezTo>
                  <a:cubicBezTo>
                    <a:pt x="1549" y="343"/>
                    <a:pt x="1549" y="343"/>
                    <a:pt x="1549" y="343"/>
                  </a:cubicBezTo>
                  <a:cubicBezTo>
                    <a:pt x="916" y="216"/>
                    <a:pt x="916" y="216"/>
                    <a:pt x="916" y="216"/>
                  </a:cubicBezTo>
                  <a:cubicBezTo>
                    <a:pt x="909" y="215"/>
                    <a:pt x="898" y="206"/>
                    <a:pt x="895" y="199"/>
                  </a:cubicBezTo>
                  <a:cubicBezTo>
                    <a:pt x="818" y="46"/>
                    <a:pt x="818" y="46"/>
                    <a:pt x="818" y="46"/>
                  </a:cubicBezTo>
                  <a:cubicBezTo>
                    <a:pt x="811" y="32"/>
                    <a:pt x="793" y="7"/>
                    <a:pt x="772" y="2"/>
                  </a:cubicBezTo>
                  <a:cubicBezTo>
                    <a:pt x="758" y="0"/>
                    <a:pt x="745" y="5"/>
                    <a:pt x="737" y="17"/>
                  </a:cubicBezTo>
                  <a:cubicBezTo>
                    <a:pt x="729" y="29"/>
                    <a:pt x="730" y="46"/>
                    <a:pt x="739" y="65"/>
                  </a:cubicBezTo>
                  <a:cubicBezTo>
                    <a:pt x="799" y="193"/>
                    <a:pt x="799" y="193"/>
                    <a:pt x="799" y="193"/>
                  </a:cubicBezTo>
                  <a:cubicBezTo>
                    <a:pt x="68" y="7"/>
                    <a:pt x="68" y="7"/>
                    <a:pt x="68" y="7"/>
                  </a:cubicBezTo>
                  <a:cubicBezTo>
                    <a:pt x="59" y="5"/>
                    <a:pt x="50" y="4"/>
                    <a:pt x="42" y="4"/>
                  </a:cubicBezTo>
                  <a:cubicBezTo>
                    <a:pt x="18" y="4"/>
                    <a:pt x="8" y="15"/>
                    <a:pt x="4" y="24"/>
                  </a:cubicBezTo>
                  <a:cubicBezTo>
                    <a:pt x="0" y="32"/>
                    <a:pt x="0" y="42"/>
                    <a:pt x="4" y="51"/>
                  </a:cubicBezTo>
                  <a:cubicBezTo>
                    <a:pt x="12" y="67"/>
                    <a:pt x="31" y="75"/>
                    <a:pt x="46" y="79"/>
                  </a:cubicBezTo>
                  <a:cubicBezTo>
                    <a:pt x="816" y="284"/>
                    <a:pt x="816" y="284"/>
                    <a:pt x="816" y="284"/>
                  </a:cubicBezTo>
                  <a:cubicBezTo>
                    <a:pt x="428" y="385"/>
                    <a:pt x="428" y="385"/>
                    <a:pt x="428" y="385"/>
                  </a:cubicBezTo>
                  <a:cubicBezTo>
                    <a:pt x="394" y="393"/>
                    <a:pt x="379" y="405"/>
                    <a:pt x="379" y="425"/>
                  </a:cubicBezTo>
                  <a:cubicBezTo>
                    <a:pt x="379" y="435"/>
                    <a:pt x="386" y="455"/>
                    <a:pt x="413" y="455"/>
                  </a:cubicBezTo>
                  <a:cubicBezTo>
                    <a:pt x="421" y="455"/>
                    <a:pt x="431" y="453"/>
                    <a:pt x="442" y="450"/>
                  </a:cubicBezTo>
                  <a:cubicBezTo>
                    <a:pt x="929" y="327"/>
                    <a:pt x="929" y="327"/>
                    <a:pt x="929" y="327"/>
                  </a:cubicBezTo>
                  <a:cubicBezTo>
                    <a:pt x="935" y="326"/>
                    <a:pt x="944" y="325"/>
                    <a:pt x="953" y="325"/>
                  </a:cubicBezTo>
                  <a:cubicBezTo>
                    <a:pt x="960" y="325"/>
                    <a:pt x="967" y="326"/>
                    <a:pt x="972" y="327"/>
                  </a:cubicBezTo>
                  <a:cubicBezTo>
                    <a:pt x="1204" y="378"/>
                    <a:pt x="1204" y="378"/>
                    <a:pt x="1204" y="378"/>
                  </a:cubicBezTo>
                  <a:cubicBezTo>
                    <a:pt x="613" y="719"/>
                    <a:pt x="613" y="719"/>
                    <a:pt x="613" y="719"/>
                  </a:cubicBezTo>
                  <a:cubicBezTo>
                    <a:pt x="599" y="727"/>
                    <a:pt x="582" y="740"/>
                    <a:pt x="580" y="759"/>
                  </a:cubicBezTo>
                  <a:cubicBezTo>
                    <a:pt x="579" y="769"/>
                    <a:pt x="583" y="779"/>
                    <a:pt x="591" y="785"/>
                  </a:cubicBezTo>
                  <a:cubicBezTo>
                    <a:pt x="598" y="791"/>
                    <a:pt x="606" y="794"/>
                    <a:pt x="615" y="794"/>
                  </a:cubicBezTo>
                  <a:cubicBezTo>
                    <a:pt x="627" y="794"/>
                    <a:pt x="642" y="789"/>
                    <a:pt x="656" y="781"/>
                  </a:cubicBezTo>
                  <a:cubicBezTo>
                    <a:pt x="1317" y="420"/>
                    <a:pt x="1317" y="420"/>
                    <a:pt x="1317" y="420"/>
                  </a:cubicBezTo>
                  <a:cubicBezTo>
                    <a:pt x="1323" y="417"/>
                    <a:pt x="1334" y="415"/>
                    <a:pt x="1343" y="415"/>
                  </a:cubicBezTo>
                  <a:cubicBezTo>
                    <a:pt x="1346" y="415"/>
                    <a:pt x="1349" y="415"/>
                    <a:pt x="1351" y="416"/>
                  </a:cubicBezTo>
                  <a:cubicBezTo>
                    <a:pt x="1543" y="461"/>
                    <a:pt x="1543" y="461"/>
                    <a:pt x="1543" y="461"/>
                  </a:cubicBezTo>
                  <a:cubicBezTo>
                    <a:pt x="1545" y="462"/>
                    <a:pt x="1549" y="466"/>
                    <a:pt x="1549" y="469"/>
                  </a:cubicBezTo>
                  <a:cubicBezTo>
                    <a:pt x="1549" y="855"/>
                    <a:pt x="1549" y="855"/>
                    <a:pt x="1549" y="855"/>
                  </a:cubicBezTo>
                  <a:cubicBezTo>
                    <a:pt x="1549" y="876"/>
                    <a:pt x="1558" y="895"/>
                    <a:pt x="1573" y="905"/>
                  </a:cubicBezTo>
                  <a:cubicBezTo>
                    <a:pt x="1573" y="1769"/>
                    <a:pt x="1573" y="1769"/>
                    <a:pt x="1573" y="1769"/>
                  </a:cubicBezTo>
                  <a:cubicBezTo>
                    <a:pt x="1573" y="1770"/>
                    <a:pt x="1574" y="1771"/>
                    <a:pt x="1574" y="1771"/>
                  </a:cubicBezTo>
                  <a:cubicBezTo>
                    <a:pt x="1574" y="1772"/>
                    <a:pt x="1574" y="1772"/>
                    <a:pt x="1574" y="1772"/>
                  </a:cubicBezTo>
                  <a:cubicBezTo>
                    <a:pt x="1574" y="1775"/>
                    <a:pt x="1575" y="1777"/>
                    <a:pt x="1576" y="1779"/>
                  </a:cubicBezTo>
                  <a:cubicBezTo>
                    <a:pt x="1577" y="1782"/>
                    <a:pt x="1579" y="1785"/>
                    <a:pt x="1582" y="1787"/>
                  </a:cubicBezTo>
                  <a:cubicBezTo>
                    <a:pt x="1585" y="1789"/>
                    <a:pt x="1588" y="1790"/>
                    <a:pt x="1592" y="1790"/>
                  </a:cubicBezTo>
                  <a:cubicBezTo>
                    <a:pt x="1601" y="1790"/>
                    <a:pt x="1608" y="1784"/>
                    <a:pt x="1610" y="1775"/>
                  </a:cubicBezTo>
                  <a:cubicBezTo>
                    <a:pt x="1610" y="1774"/>
                    <a:pt x="1610" y="1773"/>
                    <a:pt x="1610" y="1772"/>
                  </a:cubicBezTo>
                  <a:cubicBezTo>
                    <a:pt x="1610" y="1772"/>
                    <a:pt x="1610" y="1772"/>
                    <a:pt x="1610" y="1772"/>
                  </a:cubicBezTo>
                  <a:cubicBezTo>
                    <a:pt x="1613" y="1772"/>
                    <a:pt x="1613" y="1772"/>
                    <a:pt x="1613" y="1772"/>
                  </a:cubicBezTo>
                  <a:cubicBezTo>
                    <a:pt x="1615" y="1772"/>
                    <a:pt x="1617" y="1770"/>
                    <a:pt x="1617" y="1768"/>
                  </a:cubicBezTo>
                  <a:cubicBezTo>
                    <a:pt x="1617" y="905"/>
                    <a:pt x="1617" y="905"/>
                    <a:pt x="1617" y="905"/>
                  </a:cubicBezTo>
                  <a:cubicBezTo>
                    <a:pt x="1632" y="895"/>
                    <a:pt x="1641" y="876"/>
                    <a:pt x="1641" y="855"/>
                  </a:cubicBezTo>
                  <a:cubicBezTo>
                    <a:pt x="1641" y="246"/>
                    <a:pt x="1641" y="246"/>
                    <a:pt x="1641" y="246"/>
                  </a:cubicBezTo>
                  <a:cubicBezTo>
                    <a:pt x="1641" y="215"/>
                    <a:pt x="1621" y="190"/>
                    <a:pt x="1595" y="190"/>
                  </a:cubicBezTo>
                  <a:close/>
                </a:path>
              </a:pathLst>
            </a:custGeom>
            <a:solidFill>
              <a:srgbClr val="E2E4D7"/>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4" name="Freeform 57"/>
            <p:cNvSpPr>
              <a:spLocks noEditPoints="1"/>
            </p:cNvSpPr>
            <p:nvPr/>
          </p:nvSpPr>
          <p:spPr bwMode="auto">
            <a:xfrm>
              <a:off x="2405063" y="401638"/>
              <a:ext cx="2254250" cy="5111750"/>
            </a:xfrm>
            <a:custGeom>
              <a:avLst/>
              <a:gdLst>
                <a:gd name="T0" fmla="*/ 1259 w 1330"/>
                <a:gd name="T1" fmla="*/ 654 h 3015"/>
                <a:gd name="T2" fmla="*/ 1202 w 1330"/>
                <a:gd name="T3" fmla="*/ 893 h 3015"/>
                <a:gd name="T4" fmla="*/ 874 w 1330"/>
                <a:gd name="T5" fmla="*/ 534 h 3015"/>
                <a:gd name="T6" fmla="*/ 961 w 1330"/>
                <a:gd name="T7" fmla="*/ 10 h 3015"/>
                <a:gd name="T8" fmla="*/ 898 w 1330"/>
                <a:gd name="T9" fmla="*/ 43 h 3015"/>
                <a:gd name="T10" fmla="*/ 729 w 1330"/>
                <a:gd name="T11" fmla="*/ 404 h 3015"/>
                <a:gd name="T12" fmla="*/ 658 w 1330"/>
                <a:gd name="T13" fmla="*/ 403 h 3015"/>
                <a:gd name="T14" fmla="*/ 919 w 1330"/>
                <a:gd name="T15" fmla="*/ 725 h 3015"/>
                <a:gd name="T16" fmla="*/ 564 w 1330"/>
                <a:gd name="T17" fmla="*/ 426 h 3015"/>
                <a:gd name="T18" fmla="*/ 515 w 1330"/>
                <a:gd name="T19" fmla="*/ 379 h 3015"/>
                <a:gd name="T20" fmla="*/ 541 w 1330"/>
                <a:gd name="T21" fmla="*/ 700 h 3015"/>
                <a:gd name="T22" fmla="*/ 371 w 1330"/>
                <a:gd name="T23" fmla="*/ 689 h 3015"/>
                <a:gd name="T24" fmla="*/ 338 w 1330"/>
                <a:gd name="T25" fmla="*/ 747 h 3015"/>
                <a:gd name="T26" fmla="*/ 557 w 1330"/>
                <a:gd name="T27" fmla="*/ 783 h 3015"/>
                <a:gd name="T28" fmla="*/ 284 w 1330"/>
                <a:gd name="T29" fmla="*/ 844 h 3015"/>
                <a:gd name="T30" fmla="*/ 158 w 1330"/>
                <a:gd name="T31" fmla="*/ 553 h 3015"/>
                <a:gd name="T32" fmla="*/ 100 w 1330"/>
                <a:gd name="T33" fmla="*/ 517 h 3015"/>
                <a:gd name="T34" fmla="*/ 154 w 1330"/>
                <a:gd name="T35" fmla="*/ 770 h 3015"/>
                <a:gd name="T36" fmla="*/ 34 w 1330"/>
                <a:gd name="T37" fmla="*/ 713 h 3015"/>
                <a:gd name="T38" fmla="*/ 1 w 1330"/>
                <a:gd name="T39" fmla="*/ 747 h 3015"/>
                <a:gd name="T40" fmla="*/ 249 w 1330"/>
                <a:gd name="T41" fmla="*/ 920 h 3015"/>
                <a:gd name="T42" fmla="*/ 69 w 1330"/>
                <a:gd name="T43" fmla="*/ 972 h 3015"/>
                <a:gd name="T44" fmla="*/ 124 w 1330"/>
                <a:gd name="T45" fmla="*/ 1012 h 3015"/>
                <a:gd name="T46" fmla="*/ 336 w 1330"/>
                <a:gd name="T47" fmla="*/ 993 h 3015"/>
                <a:gd name="T48" fmla="*/ 372 w 1330"/>
                <a:gd name="T49" fmla="*/ 1001 h 3015"/>
                <a:gd name="T50" fmla="*/ 1202 w 1330"/>
                <a:gd name="T51" fmla="*/ 1521 h 3015"/>
                <a:gd name="T52" fmla="*/ 1226 w 1330"/>
                <a:gd name="T53" fmla="*/ 2117 h 3015"/>
                <a:gd name="T54" fmla="*/ 1227 w 1330"/>
                <a:gd name="T55" fmla="*/ 2985 h 3015"/>
                <a:gd name="T56" fmla="*/ 1231 w 1330"/>
                <a:gd name="T57" fmla="*/ 2993 h 3015"/>
                <a:gd name="T58" fmla="*/ 1302 w 1330"/>
                <a:gd name="T59" fmla="*/ 2993 h 3015"/>
                <a:gd name="T60" fmla="*/ 1305 w 1330"/>
                <a:gd name="T61" fmla="*/ 2985 h 3015"/>
                <a:gd name="T62" fmla="*/ 1306 w 1330"/>
                <a:gd name="T63" fmla="*/ 2117 h 3015"/>
                <a:gd name="T64" fmla="*/ 1330 w 1330"/>
                <a:gd name="T65" fmla="*/ 711 h 3015"/>
                <a:gd name="T66" fmla="*/ 1202 w 1330"/>
                <a:gd name="T67" fmla="*/ 1046 h 3015"/>
                <a:gd name="T68" fmla="*/ 712 w 1330"/>
                <a:gd name="T69" fmla="*/ 1080 h 3015"/>
                <a:gd name="T70" fmla="*/ 640 w 1330"/>
                <a:gd name="T71" fmla="*/ 790 h 3015"/>
                <a:gd name="T72" fmla="*/ 1007 w 1330"/>
                <a:gd name="T73" fmla="*/ 832 h 3015"/>
                <a:gd name="T74" fmla="*/ 1202 w 1330"/>
                <a:gd name="T75" fmla="*/ 1046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0" h="3015">
                  <a:moveTo>
                    <a:pt x="1273" y="654"/>
                  </a:moveTo>
                  <a:cubicBezTo>
                    <a:pt x="1259" y="654"/>
                    <a:pt x="1259" y="654"/>
                    <a:pt x="1259" y="654"/>
                  </a:cubicBezTo>
                  <a:cubicBezTo>
                    <a:pt x="1228" y="654"/>
                    <a:pt x="1202" y="679"/>
                    <a:pt x="1202" y="711"/>
                  </a:cubicBezTo>
                  <a:cubicBezTo>
                    <a:pt x="1202" y="893"/>
                    <a:pt x="1202" y="893"/>
                    <a:pt x="1202" y="893"/>
                  </a:cubicBezTo>
                  <a:cubicBezTo>
                    <a:pt x="881" y="557"/>
                    <a:pt x="881" y="557"/>
                    <a:pt x="881" y="557"/>
                  </a:cubicBezTo>
                  <a:cubicBezTo>
                    <a:pt x="876" y="553"/>
                    <a:pt x="873" y="540"/>
                    <a:pt x="874" y="534"/>
                  </a:cubicBezTo>
                  <a:cubicBezTo>
                    <a:pt x="971" y="73"/>
                    <a:pt x="971" y="73"/>
                    <a:pt x="971" y="73"/>
                  </a:cubicBezTo>
                  <a:cubicBezTo>
                    <a:pt x="972" y="69"/>
                    <a:pt x="980" y="30"/>
                    <a:pt x="961" y="10"/>
                  </a:cubicBezTo>
                  <a:cubicBezTo>
                    <a:pt x="955" y="4"/>
                    <a:pt x="946" y="0"/>
                    <a:pt x="938" y="0"/>
                  </a:cubicBezTo>
                  <a:cubicBezTo>
                    <a:pt x="928" y="0"/>
                    <a:pt x="906" y="5"/>
                    <a:pt x="898" y="43"/>
                  </a:cubicBezTo>
                  <a:cubicBezTo>
                    <a:pt x="803" y="480"/>
                    <a:pt x="803" y="480"/>
                    <a:pt x="803" y="480"/>
                  </a:cubicBezTo>
                  <a:cubicBezTo>
                    <a:pt x="729" y="404"/>
                    <a:pt x="729" y="404"/>
                    <a:pt x="729" y="404"/>
                  </a:cubicBezTo>
                  <a:cubicBezTo>
                    <a:pt x="722" y="396"/>
                    <a:pt x="706" y="383"/>
                    <a:pt x="689" y="383"/>
                  </a:cubicBezTo>
                  <a:cubicBezTo>
                    <a:pt x="675" y="383"/>
                    <a:pt x="664" y="391"/>
                    <a:pt x="658" y="403"/>
                  </a:cubicBezTo>
                  <a:cubicBezTo>
                    <a:pt x="649" y="424"/>
                    <a:pt x="663" y="450"/>
                    <a:pt x="678" y="466"/>
                  </a:cubicBezTo>
                  <a:cubicBezTo>
                    <a:pt x="919" y="725"/>
                    <a:pt x="919" y="725"/>
                    <a:pt x="919" y="725"/>
                  </a:cubicBezTo>
                  <a:cubicBezTo>
                    <a:pt x="622" y="705"/>
                    <a:pt x="622" y="705"/>
                    <a:pt x="622" y="705"/>
                  </a:cubicBezTo>
                  <a:cubicBezTo>
                    <a:pt x="564" y="426"/>
                    <a:pt x="564" y="426"/>
                    <a:pt x="564" y="426"/>
                  </a:cubicBezTo>
                  <a:cubicBezTo>
                    <a:pt x="558" y="395"/>
                    <a:pt x="543" y="378"/>
                    <a:pt x="523" y="378"/>
                  </a:cubicBezTo>
                  <a:cubicBezTo>
                    <a:pt x="520" y="378"/>
                    <a:pt x="518" y="378"/>
                    <a:pt x="515" y="379"/>
                  </a:cubicBezTo>
                  <a:cubicBezTo>
                    <a:pt x="494" y="385"/>
                    <a:pt x="485" y="408"/>
                    <a:pt x="492" y="442"/>
                  </a:cubicBezTo>
                  <a:cubicBezTo>
                    <a:pt x="541" y="700"/>
                    <a:pt x="541" y="700"/>
                    <a:pt x="541" y="700"/>
                  </a:cubicBezTo>
                  <a:cubicBezTo>
                    <a:pt x="378" y="689"/>
                    <a:pt x="378" y="689"/>
                    <a:pt x="378" y="689"/>
                  </a:cubicBezTo>
                  <a:cubicBezTo>
                    <a:pt x="375" y="689"/>
                    <a:pt x="373" y="689"/>
                    <a:pt x="371" y="689"/>
                  </a:cubicBezTo>
                  <a:cubicBezTo>
                    <a:pt x="344" y="689"/>
                    <a:pt x="334" y="702"/>
                    <a:pt x="331" y="710"/>
                  </a:cubicBezTo>
                  <a:cubicBezTo>
                    <a:pt x="326" y="723"/>
                    <a:pt x="328" y="736"/>
                    <a:pt x="338" y="747"/>
                  </a:cubicBezTo>
                  <a:cubicBezTo>
                    <a:pt x="351" y="761"/>
                    <a:pt x="377" y="769"/>
                    <a:pt x="396" y="770"/>
                  </a:cubicBezTo>
                  <a:cubicBezTo>
                    <a:pt x="557" y="783"/>
                    <a:pt x="557" y="783"/>
                    <a:pt x="557" y="783"/>
                  </a:cubicBezTo>
                  <a:cubicBezTo>
                    <a:pt x="602" y="1023"/>
                    <a:pt x="602" y="1023"/>
                    <a:pt x="602" y="1023"/>
                  </a:cubicBezTo>
                  <a:cubicBezTo>
                    <a:pt x="284" y="844"/>
                    <a:pt x="284" y="844"/>
                    <a:pt x="284" y="844"/>
                  </a:cubicBezTo>
                  <a:cubicBezTo>
                    <a:pt x="276" y="840"/>
                    <a:pt x="265" y="826"/>
                    <a:pt x="261" y="817"/>
                  </a:cubicBezTo>
                  <a:cubicBezTo>
                    <a:pt x="158" y="553"/>
                    <a:pt x="158" y="553"/>
                    <a:pt x="158" y="553"/>
                  </a:cubicBezTo>
                  <a:cubicBezTo>
                    <a:pt x="154" y="541"/>
                    <a:pt x="140" y="513"/>
                    <a:pt x="114" y="513"/>
                  </a:cubicBezTo>
                  <a:cubicBezTo>
                    <a:pt x="109" y="513"/>
                    <a:pt x="104" y="514"/>
                    <a:pt x="100" y="517"/>
                  </a:cubicBezTo>
                  <a:cubicBezTo>
                    <a:pt x="81" y="526"/>
                    <a:pt x="75" y="552"/>
                    <a:pt x="87" y="583"/>
                  </a:cubicBezTo>
                  <a:cubicBezTo>
                    <a:pt x="154" y="770"/>
                    <a:pt x="154" y="770"/>
                    <a:pt x="154" y="770"/>
                  </a:cubicBezTo>
                  <a:cubicBezTo>
                    <a:pt x="74" y="726"/>
                    <a:pt x="74" y="726"/>
                    <a:pt x="74" y="726"/>
                  </a:cubicBezTo>
                  <a:cubicBezTo>
                    <a:pt x="67" y="722"/>
                    <a:pt x="50" y="713"/>
                    <a:pt x="34" y="713"/>
                  </a:cubicBezTo>
                  <a:cubicBezTo>
                    <a:pt x="22" y="713"/>
                    <a:pt x="15" y="718"/>
                    <a:pt x="10" y="722"/>
                  </a:cubicBezTo>
                  <a:cubicBezTo>
                    <a:pt x="4" y="729"/>
                    <a:pt x="0" y="738"/>
                    <a:pt x="1" y="747"/>
                  </a:cubicBezTo>
                  <a:cubicBezTo>
                    <a:pt x="3" y="761"/>
                    <a:pt x="14" y="775"/>
                    <a:pt x="34" y="787"/>
                  </a:cubicBezTo>
                  <a:cubicBezTo>
                    <a:pt x="249" y="920"/>
                    <a:pt x="249" y="920"/>
                    <a:pt x="249" y="920"/>
                  </a:cubicBezTo>
                  <a:cubicBezTo>
                    <a:pt x="112" y="942"/>
                    <a:pt x="112" y="942"/>
                    <a:pt x="112" y="942"/>
                  </a:cubicBezTo>
                  <a:cubicBezTo>
                    <a:pt x="96" y="944"/>
                    <a:pt x="73" y="950"/>
                    <a:pt x="69" y="972"/>
                  </a:cubicBezTo>
                  <a:cubicBezTo>
                    <a:pt x="66" y="984"/>
                    <a:pt x="72" y="997"/>
                    <a:pt x="83" y="1004"/>
                  </a:cubicBezTo>
                  <a:cubicBezTo>
                    <a:pt x="92" y="1009"/>
                    <a:pt x="105" y="1012"/>
                    <a:pt x="124" y="1012"/>
                  </a:cubicBezTo>
                  <a:cubicBezTo>
                    <a:pt x="129" y="1012"/>
                    <a:pt x="134" y="1012"/>
                    <a:pt x="139" y="1011"/>
                  </a:cubicBezTo>
                  <a:cubicBezTo>
                    <a:pt x="336" y="993"/>
                    <a:pt x="336" y="993"/>
                    <a:pt x="336" y="993"/>
                  </a:cubicBezTo>
                  <a:cubicBezTo>
                    <a:pt x="337" y="992"/>
                    <a:pt x="338" y="992"/>
                    <a:pt x="339" y="992"/>
                  </a:cubicBezTo>
                  <a:cubicBezTo>
                    <a:pt x="349" y="992"/>
                    <a:pt x="365" y="996"/>
                    <a:pt x="372" y="1001"/>
                  </a:cubicBezTo>
                  <a:cubicBezTo>
                    <a:pt x="1191" y="1501"/>
                    <a:pt x="1191" y="1501"/>
                    <a:pt x="1191" y="1501"/>
                  </a:cubicBezTo>
                  <a:cubicBezTo>
                    <a:pt x="1196" y="1504"/>
                    <a:pt x="1202" y="1515"/>
                    <a:pt x="1202" y="1521"/>
                  </a:cubicBezTo>
                  <a:cubicBezTo>
                    <a:pt x="1202" y="2071"/>
                    <a:pt x="1202" y="2071"/>
                    <a:pt x="1202" y="2071"/>
                  </a:cubicBezTo>
                  <a:cubicBezTo>
                    <a:pt x="1202" y="2090"/>
                    <a:pt x="1211" y="2107"/>
                    <a:pt x="1226" y="2117"/>
                  </a:cubicBezTo>
                  <a:cubicBezTo>
                    <a:pt x="1226" y="2975"/>
                    <a:pt x="1226" y="2975"/>
                    <a:pt x="1226" y="2975"/>
                  </a:cubicBezTo>
                  <a:cubicBezTo>
                    <a:pt x="1226" y="2978"/>
                    <a:pt x="1227" y="2981"/>
                    <a:pt x="1227" y="2985"/>
                  </a:cubicBezTo>
                  <a:cubicBezTo>
                    <a:pt x="1228" y="2986"/>
                    <a:pt x="1228" y="2987"/>
                    <a:pt x="1229" y="2989"/>
                  </a:cubicBezTo>
                  <a:cubicBezTo>
                    <a:pt x="1229" y="2990"/>
                    <a:pt x="1230" y="2992"/>
                    <a:pt x="1231" y="2993"/>
                  </a:cubicBezTo>
                  <a:cubicBezTo>
                    <a:pt x="1237" y="3006"/>
                    <a:pt x="1251" y="3015"/>
                    <a:pt x="1266" y="3015"/>
                  </a:cubicBezTo>
                  <a:cubicBezTo>
                    <a:pt x="1281" y="3015"/>
                    <a:pt x="1295" y="3006"/>
                    <a:pt x="1302" y="2993"/>
                  </a:cubicBezTo>
                  <a:cubicBezTo>
                    <a:pt x="1302" y="2992"/>
                    <a:pt x="1303" y="2990"/>
                    <a:pt x="1304" y="2989"/>
                  </a:cubicBezTo>
                  <a:cubicBezTo>
                    <a:pt x="1304" y="2987"/>
                    <a:pt x="1305" y="2986"/>
                    <a:pt x="1305" y="2985"/>
                  </a:cubicBezTo>
                  <a:cubicBezTo>
                    <a:pt x="1306" y="2981"/>
                    <a:pt x="1306" y="2978"/>
                    <a:pt x="1306" y="2975"/>
                  </a:cubicBezTo>
                  <a:cubicBezTo>
                    <a:pt x="1306" y="2117"/>
                    <a:pt x="1306" y="2117"/>
                    <a:pt x="1306" y="2117"/>
                  </a:cubicBezTo>
                  <a:cubicBezTo>
                    <a:pt x="1321" y="2107"/>
                    <a:pt x="1330" y="2090"/>
                    <a:pt x="1330" y="2071"/>
                  </a:cubicBezTo>
                  <a:cubicBezTo>
                    <a:pt x="1330" y="711"/>
                    <a:pt x="1330" y="711"/>
                    <a:pt x="1330" y="711"/>
                  </a:cubicBezTo>
                  <a:cubicBezTo>
                    <a:pt x="1330" y="679"/>
                    <a:pt x="1305" y="654"/>
                    <a:pt x="1273" y="654"/>
                  </a:cubicBezTo>
                  <a:close/>
                  <a:moveTo>
                    <a:pt x="1202" y="1046"/>
                  </a:moveTo>
                  <a:cubicBezTo>
                    <a:pt x="1202" y="1360"/>
                    <a:pt x="1202" y="1360"/>
                    <a:pt x="1202" y="1360"/>
                  </a:cubicBezTo>
                  <a:cubicBezTo>
                    <a:pt x="712" y="1080"/>
                    <a:pt x="712" y="1080"/>
                    <a:pt x="712" y="1080"/>
                  </a:cubicBezTo>
                  <a:cubicBezTo>
                    <a:pt x="705" y="1077"/>
                    <a:pt x="696" y="1064"/>
                    <a:pt x="695" y="1057"/>
                  </a:cubicBezTo>
                  <a:cubicBezTo>
                    <a:pt x="640" y="790"/>
                    <a:pt x="640" y="790"/>
                    <a:pt x="640" y="790"/>
                  </a:cubicBezTo>
                  <a:cubicBezTo>
                    <a:pt x="975" y="818"/>
                    <a:pt x="975" y="818"/>
                    <a:pt x="975" y="818"/>
                  </a:cubicBezTo>
                  <a:cubicBezTo>
                    <a:pt x="984" y="818"/>
                    <a:pt x="1000" y="826"/>
                    <a:pt x="1007" y="832"/>
                  </a:cubicBezTo>
                  <a:cubicBezTo>
                    <a:pt x="1190" y="1017"/>
                    <a:pt x="1190" y="1017"/>
                    <a:pt x="1190" y="1017"/>
                  </a:cubicBezTo>
                  <a:cubicBezTo>
                    <a:pt x="1196" y="1023"/>
                    <a:pt x="1202" y="1038"/>
                    <a:pt x="1202" y="1046"/>
                  </a:cubicBezTo>
                  <a:close/>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sp>
        <p:nvSpPr>
          <p:cNvPr id="552" name="leaf"/>
          <p:cNvSpPr>
            <a:spLocks/>
          </p:cNvSpPr>
          <p:nvPr/>
        </p:nvSpPr>
        <p:spPr bwMode="auto">
          <a:xfrm rot="1537055">
            <a:off x="6500106" y="1913218"/>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54" name="leaf"/>
          <p:cNvSpPr>
            <a:spLocks/>
          </p:cNvSpPr>
          <p:nvPr/>
        </p:nvSpPr>
        <p:spPr bwMode="auto">
          <a:xfrm rot="1659581">
            <a:off x="6706127" y="2328563"/>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6" name="leaf"/>
          <p:cNvSpPr>
            <a:spLocks/>
          </p:cNvSpPr>
          <p:nvPr/>
        </p:nvSpPr>
        <p:spPr bwMode="auto">
          <a:xfrm rot="21228633">
            <a:off x="6601923" y="2222674"/>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7" name="leaf"/>
          <p:cNvSpPr>
            <a:spLocks/>
          </p:cNvSpPr>
          <p:nvPr/>
        </p:nvSpPr>
        <p:spPr bwMode="auto">
          <a:xfrm rot="21051952">
            <a:off x="6433332" y="188186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79" name="leaf"/>
          <p:cNvSpPr>
            <a:spLocks/>
          </p:cNvSpPr>
          <p:nvPr/>
        </p:nvSpPr>
        <p:spPr bwMode="auto">
          <a:xfrm rot="6357181">
            <a:off x="5876214" y="2240849"/>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0" name="leaf"/>
          <p:cNvSpPr>
            <a:spLocks/>
          </p:cNvSpPr>
          <p:nvPr/>
        </p:nvSpPr>
        <p:spPr bwMode="auto">
          <a:xfrm rot="13415071">
            <a:off x="3233030" y="1925652"/>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1" name="leaf"/>
          <p:cNvSpPr>
            <a:spLocks/>
          </p:cNvSpPr>
          <p:nvPr/>
        </p:nvSpPr>
        <p:spPr bwMode="auto">
          <a:xfrm rot="11384123">
            <a:off x="3268096" y="2018638"/>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4" name="leaf"/>
          <p:cNvSpPr>
            <a:spLocks/>
          </p:cNvSpPr>
          <p:nvPr/>
        </p:nvSpPr>
        <p:spPr bwMode="auto">
          <a:xfrm rot="20062945" flipH="1">
            <a:off x="3839693" y="1746543"/>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89" name="leaf"/>
          <p:cNvSpPr>
            <a:spLocks/>
          </p:cNvSpPr>
          <p:nvPr/>
        </p:nvSpPr>
        <p:spPr bwMode="auto">
          <a:xfrm rot="1537055">
            <a:off x="4434501" y="1017067"/>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90" name="leaf"/>
          <p:cNvSpPr>
            <a:spLocks/>
          </p:cNvSpPr>
          <p:nvPr/>
        </p:nvSpPr>
        <p:spPr bwMode="auto">
          <a:xfrm rot="21051952">
            <a:off x="4367727" y="985710"/>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1" name="leaf"/>
          <p:cNvSpPr>
            <a:spLocks/>
          </p:cNvSpPr>
          <p:nvPr/>
        </p:nvSpPr>
        <p:spPr bwMode="auto">
          <a:xfrm rot="1197307">
            <a:off x="5863448" y="200431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2" name="leaf"/>
          <p:cNvSpPr>
            <a:spLocks/>
          </p:cNvSpPr>
          <p:nvPr/>
        </p:nvSpPr>
        <p:spPr bwMode="auto">
          <a:xfrm rot="5504368">
            <a:off x="5775484" y="2831223"/>
            <a:ext cx="223268" cy="291329"/>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93" name="leaf"/>
          <p:cNvSpPr>
            <a:spLocks/>
          </p:cNvSpPr>
          <p:nvPr/>
        </p:nvSpPr>
        <p:spPr bwMode="auto">
          <a:xfrm rot="3419265">
            <a:off x="5802815" y="2762927"/>
            <a:ext cx="217026" cy="225971"/>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6" name="leaf"/>
          <p:cNvSpPr>
            <a:spLocks/>
          </p:cNvSpPr>
          <p:nvPr/>
        </p:nvSpPr>
        <p:spPr bwMode="auto">
          <a:xfrm rot="21051952">
            <a:off x="6387922" y="133033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7" name="leaf"/>
          <p:cNvSpPr>
            <a:spLocks/>
          </p:cNvSpPr>
          <p:nvPr/>
        </p:nvSpPr>
        <p:spPr bwMode="auto">
          <a:xfrm rot="20765677" flipH="1">
            <a:off x="3210132" y="233237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00" name="leaf"/>
          <p:cNvSpPr>
            <a:spLocks/>
          </p:cNvSpPr>
          <p:nvPr/>
        </p:nvSpPr>
        <p:spPr bwMode="auto">
          <a:xfrm rot="18956652">
            <a:off x="5089512" y="68648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257" name="pencil icon tree"/>
          <p:cNvSpPr txBox="1"/>
          <p:nvPr/>
        </p:nvSpPr>
        <p:spPr>
          <a:xfrm>
            <a:off x="381006" y="6096000"/>
            <a:ext cx="9143999" cy="584775"/>
          </a:xfrm>
          <a:prstGeom prst="rect">
            <a:avLst/>
          </a:prstGeom>
          <a:noFill/>
        </p:spPr>
        <p:txBody>
          <a:bodyPr wrap="square" rtlCol="0">
            <a:spAutoFit/>
          </a:bodyPr>
          <a:lstStyle/>
          <a:p>
            <a:pPr algn="ctr"/>
            <a:r>
              <a:rPr lang="es-CO" sz="3200" b="1" dirty="0">
                <a:solidFill>
                  <a:prstClr val="white"/>
                </a:solidFill>
                <a:effectLst>
                  <a:outerShdw blurRad="38100" dist="38100" dir="2700000" algn="tl">
                    <a:srgbClr val="000000">
                      <a:alpha val="43137"/>
                    </a:srgbClr>
                  </a:outerShdw>
                </a:effectLst>
                <a:latin typeface="+mj-lt"/>
                <a:cs typeface="Arabic Typesetting" panose="03020402040406030203" pitchFamily="66" charset="-78"/>
              </a:rPr>
              <a:t>¿Quién lo puede apoyar con la asistencia?</a:t>
            </a:r>
          </a:p>
        </p:txBody>
      </p:sp>
      <p:sp>
        <p:nvSpPr>
          <p:cNvPr id="681" name="leaf"/>
          <p:cNvSpPr>
            <a:spLocks/>
          </p:cNvSpPr>
          <p:nvPr/>
        </p:nvSpPr>
        <p:spPr bwMode="auto">
          <a:xfrm rot="14587594">
            <a:off x="3410675" y="3617737"/>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2" name="leaf"/>
          <p:cNvSpPr>
            <a:spLocks/>
          </p:cNvSpPr>
          <p:nvPr/>
        </p:nvSpPr>
        <p:spPr bwMode="auto">
          <a:xfrm rot="18239355">
            <a:off x="3462903" y="3460531"/>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3" name="leaf"/>
          <p:cNvSpPr>
            <a:spLocks/>
          </p:cNvSpPr>
          <p:nvPr/>
        </p:nvSpPr>
        <p:spPr bwMode="auto">
          <a:xfrm rot="10800000">
            <a:off x="3525814" y="3664107"/>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4" name="leaf"/>
          <p:cNvSpPr>
            <a:spLocks/>
          </p:cNvSpPr>
          <p:nvPr/>
        </p:nvSpPr>
        <p:spPr bwMode="auto">
          <a:xfrm rot="19959591">
            <a:off x="3745668" y="2277127"/>
            <a:ext cx="220440"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5" name="leaf"/>
          <p:cNvSpPr>
            <a:spLocks/>
          </p:cNvSpPr>
          <p:nvPr/>
        </p:nvSpPr>
        <p:spPr bwMode="auto">
          <a:xfrm rot="18252956">
            <a:off x="3642102" y="2360283"/>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179" name="main point text"/>
          <p:cNvSpPr txBox="1"/>
          <p:nvPr/>
        </p:nvSpPr>
        <p:spPr>
          <a:xfrm>
            <a:off x="762000" y="4038600"/>
            <a:ext cx="2827556" cy="923330"/>
          </a:xfrm>
          <a:prstGeom prst="rect">
            <a:avLst/>
          </a:prstGeom>
          <a:noFill/>
        </p:spPr>
        <p:txBody>
          <a:bodyPr wrap="square" rtlCol="0">
            <a:spAutoFit/>
          </a:bodyPr>
          <a:lstStyle/>
          <a:p>
            <a:pPr algn="ctr"/>
            <a:r>
              <a:rPr lang="es-CO" b="1">
                <a:solidFill>
                  <a:srgbClr val="000000">
                    <a:lumMod val="75000"/>
                    <a:lumOff val="25000"/>
                  </a:srgbClr>
                </a:solidFill>
                <a:latin typeface="Calibri" panose="020F0502020204030204" pitchFamily="34" charset="0"/>
              </a:rPr>
              <a:t>¿Con quién pueden hablar los padres acerca de preocupaciones sobre la asistencia?</a:t>
            </a:r>
          </a:p>
        </p:txBody>
      </p:sp>
      <p:sp>
        <p:nvSpPr>
          <p:cNvPr id="2" name="TextBox 1"/>
          <p:cNvSpPr txBox="1"/>
          <p:nvPr/>
        </p:nvSpPr>
        <p:spPr>
          <a:xfrm>
            <a:off x="7034450" y="1303268"/>
            <a:ext cx="2802008"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Maestros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a:t>
            </a:r>
          </a:p>
        </p:txBody>
      </p:sp>
      <p:sp>
        <p:nvSpPr>
          <p:cNvPr id="3" name="TextBox 2"/>
          <p:cNvSpPr txBox="1"/>
          <p:nvPr/>
        </p:nvSpPr>
        <p:spPr>
          <a:xfrm>
            <a:off x="5965794" y="2643055"/>
            <a:ext cx="3940206" cy="1169551"/>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Consejero de Servicios Estudiantiles y Asistencia: </a:t>
            </a:r>
          </a:p>
          <a:p>
            <a:pPr algn="ctr"/>
            <a:r>
              <a:rPr lang="es-CO" sz="1600" b="1">
                <a:solidFill>
                  <a:srgbClr val="002060"/>
                </a:solidFill>
                <a:effectLst>
                  <a:outerShdw blurRad="38100" dist="38100" dir="2700000" algn="tl">
                    <a:srgbClr val="000000">
                      <a:alpha val="43137"/>
                    </a:srgbClr>
                  </a:outerShdw>
                </a:effectLst>
                <a:latin typeface="Calibri" panose="020F0502020204030204" pitchFamily="34" charset="0"/>
              </a:rPr>
              <a:t>(PSAC)</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Name:_______________________</a:t>
            </a:r>
          </a:p>
        </p:txBody>
      </p:sp>
      <p:sp>
        <p:nvSpPr>
          <p:cNvPr id="4" name="TextBox 3"/>
          <p:cNvSpPr txBox="1"/>
          <p:nvPr/>
        </p:nvSpPr>
        <p:spPr>
          <a:xfrm>
            <a:off x="277567" y="1150808"/>
            <a:ext cx="3319367" cy="861774"/>
          </a:xfrm>
          <a:prstGeom prst="rect">
            <a:avLst/>
          </a:prstGeom>
          <a:noFill/>
        </p:spPr>
        <p:txBody>
          <a:bodyPr wrap="square" rtlCol="0">
            <a:spAutoFit/>
          </a:bodyPr>
          <a:lstStyle/>
          <a:p>
            <a:pPr algn="ctr"/>
            <a:r>
              <a:rPr lang="es-CO" b="1">
                <a:solidFill>
                  <a:srgbClr val="002060"/>
                </a:solidFill>
                <a:effectLst>
                  <a:outerShdw blurRad="38100" dist="38100" dir="2700000" algn="tl">
                    <a:srgbClr val="000000">
                      <a:alpha val="43137"/>
                    </a:srgbClr>
                  </a:outerShdw>
                </a:effectLst>
                <a:latin typeface="Calibri" panose="020F0502020204030204" pitchFamily="34" charset="0"/>
              </a:rPr>
              <a:t>Trabajador Social en Psiquiatría (PSW)</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5" name="TextBox 4"/>
          <p:cNvSpPr txBox="1"/>
          <p:nvPr/>
        </p:nvSpPr>
        <p:spPr>
          <a:xfrm>
            <a:off x="195309" y="2272447"/>
            <a:ext cx="2874915"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Decano</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sp>
        <p:nvSpPr>
          <p:cNvPr id="6" name="TextBox 5"/>
          <p:cNvSpPr txBox="1"/>
          <p:nvPr/>
        </p:nvSpPr>
        <p:spPr>
          <a:xfrm>
            <a:off x="3491792" y="469816"/>
            <a:ext cx="2843156" cy="1754326"/>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Director Escolar</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14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6310760" y="637481"/>
            <a:ext cx="2979566"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Consejero</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a:t>
            </a:r>
          </a:p>
        </p:txBody>
      </p:sp>
      <p:sp>
        <p:nvSpPr>
          <p:cNvPr id="8" name="TextBox 7"/>
          <p:cNvSpPr txBox="1"/>
          <p:nvPr/>
        </p:nvSpPr>
        <p:spPr>
          <a:xfrm>
            <a:off x="274348" y="3282144"/>
            <a:ext cx="3024237"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Enfermeros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grpSp>
        <p:nvGrpSpPr>
          <p:cNvPr id="11" name="Group 10"/>
          <p:cNvGrpSpPr/>
          <p:nvPr/>
        </p:nvGrpSpPr>
        <p:grpSpPr>
          <a:xfrm>
            <a:off x="3714886" y="1371600"/>
            <a:ext cx="2468712" cy="1801510"/>
            <a:chOff x="3333886" y="1371600"/>
            <a:chExt cx="2468712" cy="1801510"/>
          </a:xfrm>
        </p:grpSpPr>
        <p:grpSp>
          <p:nvGrpSpPr>
            <p:cNvPr id="656" name="stars"/>
            <p:cNvGrpSpPr/>
            <p:nvPr/>
          </p:nvGrpSpPr>
          <p:grpSpPr>
            <a:xfrm>
              <a:off x="3333886" y="1371600"/>
              <a:ext cx="2468712" cy="1801510"/>
              <a:chOff x="7894641" y="5244733"/>
              <a:chExt cx="1482725" cy="1409700"/>
            </a:xfrm>
          </p:grpSpPr>
          <p:grpSp>
            <p:nvGrpSpPr>
              <p:cNvPr id="657" name="Group 656"/>
              <p:cNvGrpSpPr/>
              <p:nvPr/>
            </p:nvGrpSpPr>
            <p:grpSpPr>
              <a:xfrm>
                <a:off x="7894641" y="5244733"/>
                <a:ext cx="1482725" cy="1409700"/>
                <a:chOff x="6910388" y="3889375"/>
                <a:chExt cx="1482725" cy="1409700"/>
              </a:xfrm>
              <a:effectLst>
                <a:outerShdw blurRad="50800" dist="38100" dir="2700000" algn="tl" rotWithShape="0">
                  <a:prstClr val="black">
                    <a:alpha val="40000"/>
                  </a:prstClr>
                </a:outerShdw>
              </a:effectLst>
            </p:grpSpPr>
            <p:sp>
              <p:nvSpPr>
                <p:cNvPr id="661"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C69F38"/>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2"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nvGrpSpPr>
              <p:cNvPr id="658" name="Group 657"/>
              <p:cNvGrpSpPr/>
              <p:nvPr/>
            </p:nvGrpSpPr>
            <p:grpSpPr>
              <a:xfrm>
                <a:off x="8190441" y="5559547"/>
                <a:ext cx="891125" cy="847237"/>
                <a:chOff x="6910388" y="3889375"/>
                <a:chExt cx="1482725" cy="1409700"/>
              </a:xfrm>
              <a:effectLst>
                <a:outerShdw blurRad="50800" dist="38100" dir="2700000" algn="tl" rotWithShape="0">
                  <a:prstClr val="black">
                    <a:alpha val="40000"/>
                  </a:prstClr>
                </a:outerShdw>
              </a:effectLst>
            </p:grpSpPr>
            <p:sp>
              <p:nvSpPr>
                <p:cNvPr id="659"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0"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sp>
          <p:nvSpPr>
            <p:cNvPr id="9" name="TextBox 8"/>
            <p:cNvSpPr txBox="1"/>
            <p:nvPr/>
          </p:nvSpPr>
          <p:spPr>
            <a:xfrm>
              <a:off x="3886200" y="2114490"/>
              <a:ext cx="1356204" cy="384721"/>
            </a:xfrm>
            <a:prstGeom prst="rect">
              <a:avLst/>
            </a:prstGeom>
            <a:noFill/>
          </p:spPr>
          <p:txBody>
            <a:bodyPr wrap="square" rtlCol="0">
              <a:spAutoFit/>
            </a:bodyPr>
            <a:lstStyle/>
            <a:p>
              <a:pPr algn="ctr"/>
              <a:r>
                <a:rPr lang="es-CO" sz="1900" b="1">
                  <a:latin typeface="Calibri" panose="020F0502020204030204" pitchFamily="34" charset="0"/>
                </a:rPr>
                <a:t>Estudiante</a:t>
              </a:r>
            </a:p>
          </p:txBody>
        </p:sp>
      </p:grpSp>
      <p:sp>
        <p:nvSpPr>
          <p:cNvPr id="55" name="TextBox 54"/>
          <p:cNvSpPr txBox="1"/>
          <p:nvPr/>
        </p:nvSpPr>
        <p:spPr>
          <a:xfrm>
            <a:off x="6361168" y="4137559"/>
            <a:ext cx="3060394" cy="923330"/>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Representante del Centro de Padres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_____________________</a:t>
            </a:r>
          </a:p>
        </p:txBody>
      </p:sp>
      <p:sp>
        <p:nvSpPr>
          <p:cNvPr id="10" name="Rectangle 9"/>
          <p:cNvSpPr/>
          <p:nvPr/>
        </p:nvSpPr>
        <p:spPr>
          <a:xfrm>
            <a:off x="4584795" y="4371908"/>
            <a:ext cx="916111" cy="369332"/>
          </a:xfrm>
          <a:prstGeom prst="rect">
            <a:avLst/>
          </a:prstGeom>
        </p:spPr>
        <p:txBody>
          <a:bodyPr wrap="square">
            <a:spAutoFit/>
          </a:bodyPr>
          <a:lstStyle/>
          <a:p>
            <a:r>
              <a:rPr lang="es-CO" b="1">
                <a:solidFill>
                  <a:srgbClr val="002060"/>
                </a:solidFill>
                <a:effectLst>
                  <a:outerShdw blurRad="38100" dist="38100" dir="2700000" algn="tl">
                    <a:srgbClr val="000000">
                      <a:alpha val="43137"/>
                    </a:srgbClr>
                  </a:outerShdw>
                </a:effectLst>
                <a:latin typeface="Calibri" panose="020F0502020204030204" pitchFamily="34" charset="0"/>
              </a:rPr>
              <a:t>Padre</a:t>
            </a:r>
          </a:p>
        </p:txBody>
      </p:sp>
    </p:spTree>
    <p:extLst>
      <p:ext uri="{BB962C8B-B14F-4D97-AF65-F5344CB8AC3E}">
        <p14:creationId xmlns:p14="http://schemas.microsoft.com/office/powerpoint/2010/main" val="9258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600"/>
                                        </p:tgtEl>
                                        <p:attrNameLst>
                                          <p:attrName>style.visibility</p:attrName>
                                        </p:attrNameLst>
                                      </p:cBhvr>
                                      <p:to>
                                        <p:strVal val="visible"/>
                                      </p:to>
                                    </p:set>
                                    <p:animEffect transition="in" filter="wipe(down)">
                                      <p:cBhvr>
                                        <p:cTn id="40" dur="750"/>
                                        <p:tgtEl>
                                          <p:spTgt spid="600"/>
                                        </p:tgtEl>
                                      </p:cBhvr>
                                    </p:animEffect>
                                  </p:childTnLst>
                                </p:cTn>
                              </p:par>
                              <p:par>
                                <p:cTn id="41" presetID="22" presetClass="entr" presetSubtype="4" fill="hold" grpId="0" nodeType="withEffect">
                                  <p:stCondLst>
                                    <p:cond delay="1000"/>
                                  </p:stCondLst>
                                  <p:childTnLst>
                                    <p:set>
                                      <p:cBhvr>
                                        <p:cTn id="42" dur="1" fill="hold">
                                          <p:stCondLst>
                                            <p:cond delay="0"/>
                                          </p:stCondLst>
                                        </p:cTn>
                                        <p:tgtEl>
                                          <p:spTgt spid="597"/>
                                        </p:tgtEl>
                                        <p:attrNameLst>
                                          <p:attrName>style.visibility</p:attrName>
                                        </p:attrNameLst>
                                      </p:cBhvr>
                                      <p:to>
                                        <p:strVal val="visible"/>
                                      </p:to>
                                    </p:set>
                                    <p:animEffect transition="in" filter="wipe(down)">
                                      <p:cBhvr>
                                        <p:cTn id="43" dur="750"/>
                                        <p:tgtEl>
                                          <p:spTgt spid="59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596"/>
                                        </p:tgtEl>
                                        <p:attrNameLst>
                                          <p:attrName>style.visibility</p:attrName>
                                        </p:attrNameLst>
                                      </p:cBhvr>
                                      <p:to>
                                        <p:strVal val="visible"/>
                                      </p:to>
                                    </p:set>
                                    <p:animEffect transition="in" filter="wipe(down)">
                                      <p:cBhvr>
                                        <p:cTn id="46" dur="750"/>
                                        <p:tgtEl>
                                          <p:spTgt spid="596"/>
                                        </p:tgtEl>
                                      </p:cBhvr>
                                    </p:animEffect>
                                  </p:childTnLst>
                                </p:cTn>
                              </p:par>
                              <p:par>
                                <p:cTn id="47" presetID="22" presetClass="entr" presetSubtype="4" fill="hold" grpId="0" nodeType="withEffect">
                                  <p:stCondLst>
                                    <p:cond delay="1000"/>
                                  </p:stCondLst>
                                  <p:childTnLst>
                                    <p:set>
                                      <p:cBhvr>
                                        <p:cTn id="48" dur="1" fill="hold">
                                          <p:stCondLst>
                                            <p:cond delay="0"/>
                                          </p:stCondLst>
                                        </p:cTn>
                                        <p:tgtEl>
                                          <p:spTgt spid="593"/>
                                        </p:tgtEl>
                                        <p:attrNameLst>
                                          <p:attrName>style.visibility</p:attrName>
                                        </p:attrNameLst>
                                      </p:cBhvr>
                                      <p:to>
                                        <p:strVal val="visible"/>
                                      </p:to>
                                    </p:set>
                                    <p:animEffect transition="in" filter="wipe(down)">
                                      <p:cBhvr>
                                        <p:cTn id="49" dur="750"/>
                                        <p:tgtEl>
                                          <p:spTgt spid="593"/>
                                        </p:tgtEl>
                                      </p:cBhvr>
                                    </p:animEffect>
                                  </p:childTnLst>
                                </p:cTn>
                              </p:par>
                              <p:par>
                                <p:cTn id="50" presetID="22" presetClass="entr" presetSubtype="4" fill="hold" grpId="0" nodeType="withEffect">
                                  <p:stCondLst>
                                    <p:cond delay="1000"/>
                                  </p:stCondLst>
                                  <p:childTnLst>
                                    <p:set>
                                      <p:cBhvr>
                                        <p:cTn id="51" dur="1" fill="hold">
                                          <p:stCondLst>
                                            <p:cond delay="0"/>
                                          </p:stCondLst>
                                        </p:cTn>
                                        <p:tgtEl>
                                          <p:spTgt spid="592"/>
                                        </p:tgtEl>
                                        <p:attrNameLst>
                                          <p:attrName>style.visibility</p:attrName>
                                        </p:attrNameLst>
                                      </p:cBhvr>
                                      <p:to>
                                        <p:strVal val="visible"/>
                                      </p:to>
                                    </p:set>
                                    <p:animEffect transition="in" filter="wipe(down)">
                                      <p:cBhvr>
                                        <p:cTn id="52" dur="750"/>
                                        <p:tgtEl>
                                          <p:spTgt spid="592"/>
                                        </p:tgtEl>
                                      </p:cBhvr>
                                    </p:animEffect>
                                  </p:childTnLst>
                                </p:cTn>
                              </p:par>
                              <p:par>
                                <p:cTn id="53" presetID="22" presetClass="entr" presetSubtype="4" fill="hold" grpId="0" nodeType="withEffect">
                                  <p:stCondLst>
                                    <p:cond delay="1000"/>
                                  </p:stCondLst>
                                  <p:childTnLst>
                                    <p:set>
                                      <p:cBhvr>
                                        <p:cTn id="54" dur="1" fill="hold">
                                          <p:stCondLst>
                                            <p:cond delay="0"/>
                                          </p:stCondLst>
                                        </p:cTn>
                                        <p:tgtEl>
                                          <p:spTgt spid="591"/>
                                        </p:tgtEl>
                                        <p:attrNameLst>
                                          <p:attrName>style.visibility</p:attrName>
                                        </p:attrNameLst>
                                      </p:cBhvr>
                                      <p:to>
                                        <p:strVal val="visible"/>
                                      </p:to>
                                    </p:set>
                                    <p:animEffect transition="in" filter="wipe(down)">
                                      <p:cBhvr>
                                        <p:cTn id="55" dur="750"/>
                                        <p:tgtEl>
                                          <p:spTgt spid="591"/>
                                        </p:tgtEl>
                                      </p:cBhvr>
                                    </p:animEffect>
                                  </p:childTnLst>
                                </p:cTn>
                              </p:par>
                              <p:par>
                                <p:cTn id="56" presetID="22" presetClass="entr" presetSubtype="4" fill="hold" grpId="0" nodeType="withEffect">
                                  <p:stCondLst>
                                    <p:cond delay="1000"/>
                                  </p:stCondLst>
                                  <p:childTnLst>
                                    <p:set>
                                      <p:cBhvr>
                                        <p:cTn id="57" dur="1" fill="hold">
                                          <p:stCondLst>
                                            <p:cond delay="0"/>
                                          </p:stCondLst>
                                        </p:cTn>
                                        <p:tgtEl>
                                          <p:spTgt spid="590"/>
                                        </p:tgtEl>
                                        <p:attrNameLst>
                                          <p:attrName>style.visibility</p:attrName>
                                        </p:attrNameLst>
                                      </p:cBhvr>
                                      <p:to>
                                        <p:strVal val="visible"/>
                                      </p:to>
                                    </p:set>
                                    <p:animEffect transition="in" filter="wipe(down)">
                                      <p:cBhvr>
                                        <p:cTn id="58" dur="750"/>
                                        <p:tgtEl>
                                          <p:spTgt spid="590"/>
                                        </p:tgtEl>
                                      </p:cBhvr>
                                    </p:animEffect>
                                  </p:childTnLst>
                                </p:cTn>
                              </p:par>
                              <p:par>
                                <p:cTn id="59" presetID="22" presetClass="entr" presetSubtype="4" fill="hold" grpId="0" nodeType="withEffect">
                                  <p:stCondLst>
                                    <p:cond delay="1000"/>
                                  </p:stCondLst>
                                  <p:childTnLst>
                                    <p:set>
                                      <p:cBhvr>
                                        <p:cTn id="60" dur="1" fill="hold">
                                          <p:stCondLst>
                                            <p:cond delay="0"/>
                                          </p:stCondLst>
                                        </p:cTn>
                                        <p:tgtEl>
                                          <p:spTgt spid="589"/>
                                        </p:tgtEl>
                                        <p:attrNameLst>
                                          <p:attrName>style.visibility</p:attrName>
                                        </p:attrNameLst>
                                      </p:cBhvr>
                                      <p:to>
                                        <p:strVal val="visible"/>
                                      </p:to>
                                    </p:set>
                                    <p:animEffect transition="in" filter="wipe(down)">
                                      <p:cBhvr>
                                        <p:cTn id="61" dur="750"/>
                                        <p:tgtEl>
                                          <p:spTgt spid="589"/>
                                        </p:tgtEl>
                                      </p:cBhvr>
                                    </p:animEffect>
                                  </p:childTnLst>
                                </p:cTn>
                              </p:par>
                              <p:par>
                                <p:cTn id="62" presetID="22" presetClass="entr" presetSubtype="4" fill="hold" grpId="0" nodeType="withEffect">
                                  <p:stCondLst>
                                    <p:cond delay="1000"/>
                                  </p:stCondLst>
                                  <p:childTnLst>
                                    <p:set>
                                      <p:cBhvr>
                                        <p:cTn id="63" dur="1" fill="hold">
                                          <p:stCondLst>
                                            <p:cond delay="0"/>
                                          </p:stCondLst>
                                        </p:cTn>
                                        <p:tgtEl>
                                          <p:spTgt spid="584"/>
                                        </p:tgtEl>
                                        <p:attrNameLst>
                                          <p:attrName>style.visibility</p:attrName>
                                        </p:attrNameLst>
                                      </p:cBhvr>
                                      <p:to>
                                        <p:strVal val="visible"/>
                                      </p:to>
                                    </p:set>
                                    <p:animEffect transition="in" filter="wipe(down)">
                                      <p:cBhvr>
                                        <p:cTn id="64" dur="750"/>
                                        <p:tgtEl>
                                          <p:spTgt spid="584"/>
                                        </p:tgtEl>
                                      </p:cBhvr>
                                    </p:animEffect>
                                  </p:childTnLst>
                                </p:cTn>
                              </p:par>
                              <p:par>
                                <p:cTn id="65" presetID="22" presetClass="entr" presetSubtype="4" fill="hold" grpId="0" nodeType="withEffect">
                                  <p:stCondLst>
                                    <p:cond delay="1000"/>
                                  </p:stCondLst>
                                  <p:childTnLst>
                                    <p:set>
                                      <p:cBhvr>
                                        <p:cTn id="66" dur="1" fill="hold">
                                          <p:stCondLst>
                                            <p:cond delay="0"/>
                                          </p:stCondLst>
                                        </p:cTn>
                                        <p:tgtEl>
                                          <p:spTgt spid="581"/>
                                        </p:tgtEl>
                                        <p:attrNameLst>
                                          <p:attrName>style.visibility</p:attrName>
                                        </p:attrNameLst>
                                      </p:cBhvr>
                                      <p:to>
                                        <p:strVal val="visible"/>
                                      </p:to>
                                    </p:set>
                                    <p:animEffect transition="in" filter="wipe(down)">
                                      <p:cBhvr>
                                        <p:cTn id="67" dur="750"/>
                                        <p:tgtEl>
                                          <p:spTgt spid="581"/>
                                        </p:tgtEl>
                                      </p:cBhvr>
                                    </p:animEffect>
                                  </p:childTnLst>
                                </p:cTn>
                              </p:par>
                              <p:par>
                                <p:cTn id="68" presetID="22" presetClass="entr" presetSubtype="4" fill="hold" grpId="0" nodeType="withEffect">
                                  <p:stCondLst>
                                    <p:cond delay="100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750"/>
                                        <p:tgtEl>
                                          <p:spTgt spid="580"/>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579"/>
                                        </p:tgtEl>
                                        <p:attrNameLst>
                                          <p:attrName>style.visibility</p:attrName>
                                        </p:attrNameLst>
                                      </p:cBhvr>
                                      <p:to>
                                        <p:strVal val="visible"/>
                                      </p:to>
                                    </p:set>
                                    <p:animEffect transition="in" filter="wipe(down)">
                                      <p:cBhvr>
                                        <p:cTn id="73" dur="750"/>
                                        <p:tgtEl>
                                          <p:spTgt spid="579"/>
                                        </p:tgtEl>
                                      </p:cBhvr>
                                    </p:animEffect>
                                  </p:childTnLst>
                                </p:cTn>
                              </p:par>
                              <p:par>
                                <p:cTn id="74" presetID="22" presetClass="entr" presetSubtype="4" fill="hold" grpId="0" nodeType="withEffect">
                                  <p:stCondLst>
                                    <p:cond delay="1000"/>
                                  </p:stCondLst>
                                  <p:childTnLst>
                                    <p:set>
                                      <p:cBhvr>
                                        <p:cTn id="75" dur="1" fill="hold">
                                          <p:stCondLst>
                                            <p:cond delay="0"/>
                                          </p:stCondLst>
                                        </p:cTn>
                                        <p:tgtEl>
                                          <p:spTgt spid="557"/>
                                        </p:tgtEl>
                                        <p:attrNameLst>
                                          <p:attrName>style.visibility</p:attrName>
                                        </p:attrNameLst>
                                      </p:cBhvr>
                                      <p:to>
                                        <p:strVal val="visible"/>
                                      </p:to>
                                    </p:set>
                                    <p:animEffect transition="in" filter="wipe(down)">
                                      <p:cBhvr>
                                        <p:cTn id="76" dur="750"/>
                                        <p:tgtEl>
                                          <p:spTgt spid="557"/>
                                        </p:tgtEl>
                                      </p:cBhvr>
                                    </p:animEffect>
                                  </p:childTnLst>
                                </p:cTn>
                              </p:par>
                              <p:par>
                                <p:cTn id="77" presetID="22" presetClass="entr" presetSubtype="4" fill="hold" grpId="0" nodeType="withEffect">
                                  <p:stCondLst>
                                    <p:cond delay="1000"/>
                                  </p:stCondLst>
                                  <p:childTnLst>
                                    <p:set>
                                      <p:cBhvr>
                                        <p:cTn id="78" dur="1" fill="hold">
                                          <p:stCondLst>
                                            <p:cond delay="0"/>
                                          </p:stCondLst>
                                        </p:cTn>
                                        <p:tgtEl>
                                          <p:spTgt spid="556"/>
                                        </p:tgtEl>
                                        <p:attrNameLst>
                                          <p:attrName>style.visibility</p:attrName>
                                        </p:attrNameLst>
                                      </p:cBhvr>
                                      <p:to>
                                        <p:strVal val="visible"/>
                                      </p:to>
                                    </p:set>
                                    <p:animEffect transition="in" filter="wipe(down)">
                                      <p:cBhvr>
                                        <p:cTn id="79" dur="750"/>
                                        <p:tgtEl>
                                          <p:spTgt spid="556"/>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554"/>
                                        </p:tgtEl>
                                        <p:attrNameLst>
                                          <p:attrName>style.visibility</p:attrName>
                                        </p:attrNameLst>
                                      </p:cBhvr>
                                      <p:to>
                                        <p:strVal val="visible"/>
                                      </p:to>
                                    </p:set>
                                    <p:animEffect transition="in" filter="wipe(down)">
                                      <p:cBhvr>
                                        <p:cTn id="82" dur="750"/>
                                        <p:tgtEl>
                                          <p:spTgt spid="554"/>
                                        </p:tgtEl>
                                      </p:cBhvr>
                                    </p:animEffect>
                                  </p:childTnLst>
                                </p:cTn>
                              </p:par>
                              <p:par>
                                <p:cTn id="83" presetID="22" presetClass="entr" presetSubtype="4" fill="hold" grpId="0" nodeType="withEffect">
                                  <p:stCondLst>
                                    <p:cond delay="1000"/>
                                  </p:stCondLst>
                                  <p:childTnLst>
                                    <p:set>
                                      <p:cBhvr>
                                        <p:cTn id="84" dur="1" fill="hold">
                                          <p:stCondLst>
                                            <p:cond delay="0"/>
                                          </p:stCondLst>
                                        </p:cTn>
                                        <p:tgtEl>
                                          <p:spTgt spid="552"/>
                                        </p:tgtEl>
                                        <p:attrNameLst>
                                          <p:attrName>style.visibility</p:attrName>
                                        </p:attrNameLst>
                                      </p:cBhvr>
                                      <p:to>
                                        <p:strVal val="visible"/>
                                      </p:to>
                                    </p:set>
                                    <p:animEffect transition="in" filter="wipe(down)">
                                      <p:cBhvr>
                                        <p:cTn id="85" dur="750"/>
                                        <p:tgtEl>
                                          <p:spTgt spid="552"/>
                                        </p:tgtEl>
                                      </p:cBhvr>
                                    </p:animEffect>
                                  </p:childTnLst>
                                </p:cTn>
                              </p:par>
                              <p:par>
                                <p:cTn id="86" presetID="22" presetClass="entr" presetSubtype="4" fill="hold" grpId="0" nodeType="withEffect">
                                  <p:stCondLst>
                                    <p:cond delay="1000"/>
                                  </p:stCondLst>
                                  <p:childTnLst>
                                    <p:set>
                                      <p:cBhvr>
                                        <p:cTn id="87" dur="1" fill="hold">
                                          <p:stCondLst>
                                            <p:cond delay="0"/>
                                          </p:stCondLst>
                                        </p:cTn>
                                        <p:tgtEl>
                                          <p:spTgt spid="683"/>
                                        </p:tgtEl>
                                        <p:attrNameLst>
                                          <p:attrName>style.visibility</p:attrName>
                                        </p:attrNameLst>
                                      </p:cBhvr>
                                      <p:to>
                                        <p:strVal val="visible"/>
                                      </p:to>
                                    </p:set>
                                    <p:animEffect transition="in" filter="wipe(down)">
                                      <p:cBhvr>
                                        <p:cTn id="88" dur="750"/>
                                        <p:tgtEl>
                                          <p:spTgt spid="683"/>
                                        </p:tgtEl>
                                      </p:cBhvr>
                                    </p:animEffect>
                                  </p:childTnLst>
                                </p:cTn>
                              </p:par>
                              <p:par>
                                <p:cTn id="89" presetID="22" presetClass="entr" presetSubtype="4" fill="hold" grpId="0" nodeType="withEffect">
                                  <p:stCondLst>
                                    <p:cond delay="1000"/>
                                  </p:stCondLst>
                                  <p:childTnLst>
                                    <p:set>
                                      <p:cBhvr>
                                        <p:cTn id="90" dur="1" fill="hold">
                                          <p:stCondLst>
                                            <p:cond delay="0"/>
                                          </p:stCondLst>
                                        </p:cTn>
                                        <p:tgtEl>
                                          <p:spTgt spid="682"/>
                                        </p:tgtEl>
                                        <p:attrNameLst>
                                          <p:attrName>style.visibility</p:attrName>
                                        </p:attrNameLst>
                                      </p:cBhvr>
                                      <p:to>
                                        <p:strVal val="visible"/>
                                      </p:to>
                                    </p:set>
                                    <p:animEffect transition="in" filter="wipe(down)">
                                      <p:cBhvr>
                                        <p:cTn id="91" dur="750"/>
                                        <p:tgtEl>
                                          <p:spTgt spid="682"/>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681"/>
                                        </p:tgtEl>
                                        <p:attrNameLst>
                                          <p:attrName>style.visibility</p:attrName>
                                        </p:attrNameLst>
                                      </p:cBhvr>
                                      <p:to>
                                        <p:strVal val="visible"/>
                                      </p:to>
                                    </p:set>
                                    <p:animEffect transition="in" filter="wipe(down)">
                                      <p:cBhvr>
                                        <p:cTn id="94" dur="750"/>
                                        <p:tgtEl>
                                          <p:spTgt spid="681"/>
                                        </p:tgtEl>
                                      </p:cBhvr>
                                    </p:animEffect>
                                  </p:childTnLst>
                                </p:cTn>
                              </p:par>
                              <p:par>
                                <p:cTn id="95" presetID="22" presetClass="entr" presetSubtype="4" fill="hold" grpId="0" nodeType="withEffect">
                                  <p:stCondLst>
                                    <p:cond delay="1000"/>
                                  </p:stCondLst>
                                  <p:childTnLst>
                                    <p:set>
                                      <p:cBhvr>
                                        <p:cTn id="96" dur="1" fill="hold">
                                          <p:stCondLst>
                                            <p:cond delay="0"/>
                                          </p:stCondLst>
                                        </p:cTn>
                                        <p:tgtEl>
                                          <p:spTgt spid="685"/>
                                        </p:tgtEl>
                                        <p:attrNameLst>
                                          <p:attrName>style.visibility</p:attrName>
                                        </p:attrNameLst>
                                      </p:cBhvr>
                                      <p:to>
                                        <p:strVal val="visible"/>
                                      </p:to>
                                    </p:set>
                                    <p:animEffect transition="in" filter="wipe(down)">
                                      <p:cBhvr>
                                        <p:cTn id="97" dur="750"/>
                                        <p:tgtEl>
                                          <p:spTgt spid="685"/>
                                        </p:tgtEl>
                                      </p:cBhvr>
                                    </p:animEffect>
                                  </p:childTnLst>
                                </p:cTn>
                              </p:par>
                              <p:par>
                                <p:cTn id="98" presetID="22" presetClass="entr" presetSubtype="4" fill="hold" grpId="0" nodeType="withEffect">
                                  <p:stCondLst>
                                    <p:cond delay="1000"/>
                                  </p:stCondLst>
                                  <p:childTnLst>
                                    <p:set>
                                      <p:cBhvr>
                                        <p:cTn id="99" dur="1" fill="hold">
                                          <p:stCondLst>
                                            <p:cond delay="0"/>
                                          </p:stCondLst>
                                        </p:cTn>
                                        <p:tgtEl>
                                          <p:spTgt spid="684"/>
                                        </p:tgtEl>
                                        <p:attrNameLst>
                                          <p:attrName>style.visibility</p:attrName>
                                        </p:attrNameLst>
                                      </p:cBhvr>
                                      <p:to>
                                        <p:strVal val="visible"/>
                                      </p:to>
                                    </p:set>
                                    <p:animEffect transition="in" filter="wipe(down)">
                                      <p:cBhvr>
                                        <p:cTn id="100" dur="75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animBg="1"/>
      <p:bldP spid="554" grpId="0" animBg="1"/>
      <p:bldP spid="556" grpId="0" animBg="1"/>
      <p:bldP spid="557" grpId="0" animBg="1"/>
      <p:bldP spid="579" grpId="0" animBg="1"/>
      <p:bldP spid="580" grpId="0" animBg="1"/>
      <p:bldP spid="581" grpId="0" animBg="1"/>
      <p:bldP spid="584" grpId="0" animBg="1"/>
      <p:bldP spid="589" grpId="0" animBg="1"/>
      <p:bldP spid="590" grpId="0" animBg="1"/>
      <p:bldP spid="591" grpId="0" animBg="1"/>
      <p:bldP spid="592" grpId="0" animBg="1"/>
      <p:bldP spid="593" grpId="0" animBg="1"/>
      <p:bldP spid="596" grpId="0" animBg="1"/>
      <p:bldP spid="597" grpId="0" animBg="1"/>
      <p:bldP spid="600" grpId="0" animBg="1"/>
      <p:bldP spid="681" grpId="0" animBg="1"/>
      <p:bldP spid="682" grpId="0" animBg="1"/>
      <p:bldP spid="683" grpId="0" animBg="1"/>
      <p:bldP spid="684" grpId="0" animBg="1"/>
      <p:bldP spid="685" grpId="0" animBg="1"/>
      <p:bldP spid="179" grpId="0"/>
      <p:bldP spid="2" grpId="0"/>
      <p:bldP spid="3" grpId="0"/>
      <p:bldP spid="4" grpId="0"/>
      <p:bldP spid="5" grpId="0"/>
      <p:bldP spid="6" grpId="0"/>
      <p:bldP spid="7" grpId="0"/>
      <p:bldP spid="8"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amnestyusa.org/wp-content/uploads/2013/05/935763_10151409298026363_266866347_n.jpg"/>
          <p:cNvPicPr>
            <a:picLocks noChangeAspect="1" noChangeArrowheads="1"/>
          </p:cNvPicPr>
          <p:nvPr/>
        </p:nvPicPr>
        <p:blipFill rotWithShape="1">
          <a:blip r:embed="rId3">
            <a:alphaModFix amt="34000"/>
            <a:extLst>
              <a:ext uri="{28A0092B-C50C-407E-A947-70E740481C1C}">
                <a14:useLocalDpi xmlns:a14="http://schemas.microsoft.com/office/drawing/2010/main" val="0"/>
              </a:ext>
            </a:extLst>
          </a:blip>
          <a:srcRect b="11437"/>
          <a:stretch/>
        </p:blipFill>
        <p:spPr bwMode="auto">
          <a:xfrm>
            <a:off x="-1" y="1600201"/>
            <a:ext cx="9924267" cy="5257799"/>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 y="4785356"/>
            <a:ext cx="9906001" cy="2072644"/>
          </a:xfrm>
          <a:prstGeom prst="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 y="360663"/>
            <a:ext cx="9906000" cy="738664"/>
          </a:xfrm>
          <a:prstGeom prst="rect">
            <a:avLst/>
          </a:prstGeom>
          <a:noFill/>
        </p:spPr>
        <p:txBody>
          <a:bodyPr wrap="square" rtlCol="0">
            <a:spAutoFit/>
          </a:bodyPr>
          <a:lstStyle/>
          <a:p>
            <a:pPr algn="ctr"/>
            <a:r>
              <a:rPr lang="es-CO" sz="4200">
                <a:solidFill>
                  <a:srgbClr val="FFFFFF"/>
                </a:solidFill>
                <a:latin typeface="Avenir"/>
                <a:cs typeface="Avenir"/>
              </a:rPr>
              <a:t>Discurso del Presidente Obama al Congreso</a:t>
            </a:r>
          </a:p>
        </p:txBody>
      </p:sp>
      <p:sp>
        <p:nvSpPr>
          <p:cNvPr id="8" name="Rectangle 3"/>
          <p:cNvSpPr>
            <a:spLocks noGrp="1" noChangeArrowheads="1"/>
          </p:cNvSpPr>
          <p:nvPr>
            <p:ph sz="quarter" idx="1"/>
          </p:nvPr>
        </p:nvSpPr>
        <p:spPr>
          <a:xfrm>
            <a:off x="821089" y="4716298"/>
            <a:ext cx="8183880" cy="1828800"/>
          </a:xfrm>
        </p:spPr>
        <p:txBody>
          <a:bodyPr>
            <a:noAutofit/>
          </a:bodyPr>
          <a:lstStyle/>
          <a:p>
            <a:pPr>
              <a:buNone/>
            </a:pPr>
            <a:r>
              <a:rPr lang="es-CO" sz="2000" b="1" i="1"/>
              <a:t>Al final, no existe ningún programa, ni política que pueda sustituir a una madre o a un padre para asistir a las conferencias de padres y maestros o para ayudar con la tarea después de la cena o apagar la televisión, guardar los juegos de video y leerle a sus hijos.”</a:t>
            </a:r>
          </a:p>
          <a:p>
            <a:pPr>
              <a:buNone/>
            </a:pPr>
            <a:endParaRPr lang="en-US" sz="2000" b="1" i="1"/>
          </a:p>
          <a:p>
            <a:pPr algn="ctr">
              <a:buNone/>
            </a:pPr>
            <a:r>
              <a:rPr lang="es-CO" sz="2000" b="1" i="1"/>
              <a:t>“Es la familia que inculca primero en el niño el amor por la educación.”</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26</a:t>
            </a:fld>
            <a:endParaRPr lang="en-US"/>
          </a:p>
        </p:txBody>
      </p:sp>
    </p:spTree>
    <p:extLst>
      <p:ext uri="{BB962C8B-B14F-4D97-AF65-F5344CB8AC3E}">
        <p14:creationId xmlns:p14="http://schemas.microsoft.com/office/powerpoint/2010/main" val="16121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906000" cy="1505055"/>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12" name="TextBox 11"/>
          <p:cNvSpPr txBox="1"/>
          <p:nvPr/>
        </p:nvSpPr>
        <p:spPr>
          <a:xfrm>
            <a:off x="0" y="360663"/>
            <a:ext cx="9906000" cy="769441"/>
          </a:xfrm>
          <a:prstGeom prst="rect">
            <a:avLst/>
          </a:prstGeom>
          <a:noFill/>
        </p:spPr>
        <p:txBody>
          <a:bodyPr wrap="square" rtlCol="0">
            <a:spAutoFit/>
          </a:bodyPr>
          <a:lstStyle/>
          <a:p>
            <a:pPr algn="ctr"/>
            <a:r>
              <a:rPr lang="es-CO" sz="4400">
                <a:solidFill>
                  <a:schemeClr val="bg1"/>
                </a:solidFill>
                <a:latin typeface="Avenir"/>
                <a:cs typeface="Avenir"/>
              </a:rPr>
              <a:t>¿Comentarios, preguntas?</a:t>
            </a:r>
          </a:p>
        </p:txBody>
      </p:sp>
      <p:pic>
        <p:nvPicPr>
          <p:cNvPr id="13" name="Picture 5" descr="C:\Users\kxt4397\Desktop\children.jpg"/>
          <p:cNvPicPr>
            <a:picLocks noChangeAspect="1" noChangeArrowheads="1"/>
          </p:cNvPicPr>
          <p:nvPr/>
        </p:nvPicPr>
        <p:blipFill>
          <a:blip r:embed="rId3" cstate="print"/>
          <a:srcRect/>
          <a:stretch>
            <a:fillRect/>
          </a:stretch>
        </p:blipFill>
        <p:spPr bwMode="auto">
          <a:xfrm>
            <a:off x="2750211" y="1630911"/>
            <a:ext cx="4293794" cy="4314538"/>
          </a:xfrm>
          <a:prstGeom prst="rect">
            <a:avLst/>
          </a:prstGeom>
          <a:noFill/>
          <a:ln w="9525">
            <a:noFill/>
            <a:miter lim="800000"/>
            <a:headEnd/>
            <a:tailEnd/>
          </a:ln>
        </p:spPr>
      </p:pic>
      <p:sp>
        <p:nvSpPr>
          <p:cNvPr id="14" name="TextBox 13"/>
          <p:cNvSpPr txBox="1"/>
          <p:nvPr/>
        </p:nvSpPr>
        <p:spPr>
          <a:xfrm>
            <a:off x="0" y="5898620"/>
            <a:ext cx="9906000" cy="769441"/>
          </a:xfrm>
          <a:prstGeom prst="rect">
            <a:avLst/>
          </a:prstGeom>
          <a:noFill/>
        </p:spPr>
        <p:txBody>
          <a:bodyPr wrap="square" rtlCol="0">
            <a:spAutoFit/>
          </a:bodyPr>
          <a:lstStyle/>
          <a:p>
            <a:pPr algn="ctr"/>
            <a:r>
              <a:rPr lang="es-CO" sz="4400">
                <a:solidFill>
                  <a:srgbClr val="0679A3"/>
                </a:solidFill>
                <a:latin typeface="Avenir"/>
                <a:cs typeface="Avenir"/>
              </a:rPr>
              <a:t>¡Gracias!</a:t>
            </a:r>
          </a:p>
        </p:txBody>
      </p:sp>
      <p:sp>
        <p:nvSpPr>
          <p:cNvPr id="2" name="Slide Number Placeholder 1"/>
          <p:cNvSpPr>
            <a:spLocks noGrp="1"/>
          </p:cNvSpPr>
          <p:nvPr>
            <p:ph type="sldNum" sz="quarter" idx="12"/>
          </p:nvPr>
        </p:nvSpPr>
        <p:spPr/>
        <p:txBody>
          <a:bodyPr/>
          <a:lstStyle/>
          <a:p>
            <a:fld id="{A54BDD0D-9D06-4347-9DDF-B78EE7639633}" type="slidenum">
              <a:rPr lang="en-US" smtClean="0"/>
              <a:t>27</a:t>
            </a:fld>
            <a:endParaRPr lang="en-US"/>
          </a:p>
        </p:txBody>
      </p:sp>
    </p:spTree>
    <p:extLst>
      <p:ext uri="{BB962C8B-B14F-4D97-AF65-F5344CB8AC3E}">
        <p14:creationId xmlns:p14="http://schemas.microsoft.com/office/powerpoint/2010/main" val="312883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2" name="TextBox 1"/>
          <p:cNvSpPr txBox="1"/>
          <p:nvPr/>
        </p:nvSpPr>
        <p:spPr>
          <a:xfrm>
            <a:off x="488471" y="1579319"/>
            <a:ext cx="9201047" cy="2800767"/>
          </a:xfrm>
          <a:prstGeom prst="rect">
            <a:avLst/>
          </a:prstGeom>
          <a:noFill/>
        </p:spPr>
        <p:txBody>
          <a:bodyPr wrap="square" rtlCol="0">
            <a:spAutoFit/>
          </a:bodyPr>
          <a:lstStyle/>
          <a:p>
            <a:pPr algn="ctr"/>
            <a:r>
              <a:rPr lang="es-CO" sz="3200">
                <a:solidFill>
                  <a:schemeClr val="accent3"/>
                </a:solidFill>
                <a:effectLst>
                  <a:outerShdw blurRad="50800" dist="38100" dir="5400000" algn="t" rotWithShape="0">
                    <a:prstClr val="black">
                      <a:alpha val="40000"/>
                    </a:prstClr>
                  </a:outerShdw>
                </a:effectLst>
              </a:rPr>
              <a:t>Si los estudiantes no están en la escuela, no pueden aprender.</a:t>
            </a:r>
          </a:p>
          <a:p>
            <a:pPr algn="ctr"/>
            <a:r>
              <a:rPr lang="es-CO" sz="4800">
                <a:effectLst>
                  <a:outerShdw blurRad="50800" dist="38100" dir="5400000" algn="t" rotWithShape="0">
                    <a:prstClr val="black">
                      <a:alpha val="40000"/>
                    </a:prstClr>
                  </a:outerShdw>
                </a:effectLst>
              </a:rPr>
              <a:t>Cada día es importante. </a:t>
            </a:r>
          </a:p>
          <a:p>
            <a:pPr algn="ctr"/>
            <a:r>
              <a:rPr lang="es-CO" sz="4800">
                <a:effectLst>
                  <a:outerShdw blurRad="50800" dist="38100" dir="5400000" algn="t" rotWithShape="0">
                    <a:prstClr val="black">
                      <a:alpha val="40000"/>
                    </a:prstClr>
                  </a:outerShdw>
                </a:effectLst>
              </a:rPr>
              <a:t>No más de 7.</a:t>
            </a:r>
          </a:p>
          <a:p>
            <a:pPr algn="ctr"/>
            <a:r>
              <a:rPr lang="es-CO" sz="4800">
                <a:effectLst>
                  <a:outerShdw blurRad="50800" dist="38100" dir="5400000" algn="t" rotWithShape="0">
                    <a:prstClr val="black">
                      <a:alpha val="40000"/>
                    </a:prstClr>
                  </a:outerShdw>
                </a:effectLst>
              </a:rPr>
              <a:t> Cada día cuenta.</a:t>
            </a:r>
          </a:p>
        </p:txBody>
      </p:sp>
      <p:grpSp>
        <p:nvGrpSpPr>
          <p:cNvPr id="29" name="Group 28"/>
          <p:cNvGrpSpPr/>
          <p:nvPr/>
        </p:nvGrpSpPr>
        <p:grpSpPr>
          <a:xfrm>
            <a:off x="8701088" y="5400056"/>
            <a:ext cx="988430" cy="102480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3" name="Slide Number Placeholder 2"/>
          <p:cNvSpPr>
            <a:spLocks noGrp="1"/>
          </p:cNvSpPr>
          <p:nvPr>
            <p:ph type="sldNum" sz="quarter" idx="12"/>
          </p:nvPr>
        </p:nvSpPr>
        <p:spPr/>
        <p:txBody>
          <a:bodyPr/>
          <a:lstStyle/>
          <a:p>
            <a:fld id="{A54BDD0D-9D06-4347-9DDF-B78EE7639633}" type="slidenum">
              <a:rPr lang="en-US" smtClean="0"/>
              <a:t>28</a:t>
            </a:fld>
            <a:endParaRPr lang="en-US"/>
          </a:p>
        </p:txBody>
      </p:sp>
    </p:spTree>
    <p:extLst>
      <p:ext uri="{BB962C8B-B14F-4D97-AF65-F5344CB8AC3E}">
        <p14:creationId xmlns:p14="http://schemas.microsoft.com/office/powerpoint/2010/main" val="37756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endParaRPr lang="en-US" sz="1400">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 </a:t>
            </a:r>
          </a:p>
        </p:txBody>
      </p:sp>
      <p:sp>
        <p:nvSpPr>
          <p:cNvPr id="57" name="TextBox 56"/>
          <p:cNvSpPr txBox="1"/>
          <p:nvPr/>
        </p:nvSpPr>
        <p:spPr>
          <a:xfrm>
            <a:off x="961671" y="360663"/>
            <a:ext cx="8315063" cy="769441"/>
          </a:xfrm>
          <a:prstGeom prst="rect">
            <a:avLst/>
          </a:prstGeom>
          <a:noFill/>
        </p:spPr>
        <p:txBody>
          <a:bodyPr wrap="square" rtlCol="0">
            <a:normAutofit/>
          </a:bodyPr>
          <a:lstStyle/>
          <a:p>
            <a:pPr algn="ctr"/>
            <a:r>
              <a:rPr lang="es-CO" sz="4000" dirty="0">
                <a:solidFill>
                  <a:srgbClr val="FFFFFF"/>
                </a:solidFill>
                <a:latin typeface="Avenir"/>
                <a:cs typeface="Avenir"/>
              </a:rPr>
              <a:t>Las funciones de los padres</a:t>
            </a:r>
          </a:p>
        </p:txBody>
      </p:sp>
      <p:sp>
        <p:nvSpPr>
          <p:cNvPr id="12" name="Content Placeholder 2"/>
          <p:cNvSpPr>
            <a:spLocks noGrp="1"/>
          </p:cNvSpPr>
          <p:nvPr>
            <p:ph idx="1"/>
          </p:nvPr>
        </p:nvSpPr>
        <p:spPr>
          <a:xfrm>
            <a:off x="5285214" y="2066278"/>
            <a:ext cx="4620786" cy="4600649"/>
          </a:xfrm>
        </p:spPr>
        <p:txBody>
          <a:bodyPr>
            <a:normAutofit/>
          </a:bodyPr>
          <a:lstStyle/>
          <a:p>
            <a:r>
              <a:rPr lang="es-CO" dirty="0">
                <a:latin typeface="Avenir Book"/>
                <a:cs typeface="Avenir Book"/>
              </a:rPr>
              <a:t>Primer maestro</a:t>
            </a:r>
          </a:p>
          <a:p>
            <a:r>
              <a:rPr lang="es-CO" dirty="0">
                <a:latin typeface="Avenir Book"/>
                <a:cs typeface="Avenir Book"/>
              </a:rPr>
              <a:t>Porrista</a:t>
            </a:r>
          </a:p>
          <a:p>
            <a:r>
              <a:rPr lang="es-CO" dirty="0">
                <a:latin typeface="Avenir Book"/>
                <a:cs typeface="Avenir Book"/>
              </a:rPr>
              <a:t>Buen ejemplo</a:t>
            </a:r>
          </a:p>
          <a:p>
            <a:r>
              <a:rPr lang="es-CO" dirty="0">
                <a:latin typeface="Avenir Book"/>
                <a:cs typeface="Avenir Book"/>
              </a:rPr>
              <a:t>Hace cumplir las normas</a:t>
            </a:r>
          </a:p>
          <a:p>
            <a:r>
              <a:rPr lang="es-CO" dirty="0">
                <a:latin typeface="Avenir Book"/>
                <a:cs typeface="Avenir Book"/>
              </a:rPr>
              <a:t>Defensor</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642" y="5747946"/>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3</a:t>
            </a:fld>
            <a:endParaRPr lang="en-US"/>
          </a:p>
        </p:txBody>
      </p:sp>
    </p:spTree>
    <p:extLst>
      <p:ext uri="{BB962C8B-B14F-4D97-AF65-F5344CB8AC3E}">
        <p14:creationId xmlns:p14="http://schemas.microsoft.com/office/powerpoint/2010/main" val="41118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4061888-170667a.jpg"/>
          <p:cNvPicPr>
            <a:picLocks noChangeAspect="1"/>
          </p:cNvPicPr>
          <p:nvPr/>
        </p:nvPicPr>
        <p:blipFill rotWithShape="1">
          <a:blip r:embed="rId3">
            <a:extLst>
              <a:ext uri="{28A0092B-C50C-407E-A947-70E740481C1C}">
                <a14:useLocalDpi xmlns:a14="http://schemas.microsoft.com/office/drawing/2010/main" val="0"/>
              </a:ext>
            </a:extLst>
          </a:blip>
          <a:srcRect l="-4433" r="4433" b="19213"/>
          <a:stretch/>
        </p:blipFill>
        <p:spPr>
          <a:xfrm>
            <a:off x="-450086" y="642937"/>
            <a:ext cx="10356085" cy="5572126"/>
          </a:xfrm>
          <a:prstGeom prst="rect">
            <a:avLst/>
          </a:prstGeom>
        </p:spPr>
      </p:pic>
      <p:sp>
        <p:nvSpPr>
          <p:cNvPr id="4" name="Rectangle 3"/>
          <p:cNvSpPr/>
          <p:nvPr/>
        </p:nvSpPr>
        <p:spPr>
          <a:xfrm>
            <a:off x="0" y="0"/>
            <a:ext cx="9906000" cy="6986587"/>
          </a:xfrm>
          <a:prstGeom prst="rect">
            <a:avLst/>
          </a:prstGeom>
          <a:solidFill>
            <a:schemeClr val="accent3">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solidFill>
                <a:schemeClr val="accent3"/>
              </a:solidFill>
            </a:endParaRPr>
          </a:p>
        </p:txBody>
      </p:sp>
      <p:sp>
        <p:nvSpPr>
          <p:cNvPr id="6" name="Content Placeholder 5"/>
          <p:cNvSpPr>
            <a:spLocks noGrp="1"/>
          </p:cNvSpPr>
          <p:nvPr>
            <p:ph idx="1"/>
          </p:nvPr>
        </p:nvSpPr>
        <p:spPr>
          <a:xfrm>
            <a:off x="743602" y="1531898"/>
            <a:ext cx="8543925" cy="3535462"/>
          </a:xfrm>
        </p:spPr>
        <p:txBody>
          <a:bodyPr>
            <a:normAutofit/>
          </a:bodyPr>
          <a:lstStyle/>
          <a:p>
            <a:pPr marL="0" indent="0" algn="ctr">
              <a:buNone/>
            </a:pPr>
            <a:endParaRPr lang="en-US" sz="4794">
              <a:solidFill>
                <a:srgbClr val="FFFF00"/>
              </a:solidFill>
              <a:effectLst>
                <a:outerShdw blurRad="50800" dist="38100" dir="2700000" algn="tl" rotWithShape="0">
                  <a:srgbClr val="000000">
                    <a:alpha val="43000"/>
                  </a:srgbClr>
                </a:outerShdw>
              </a:effectLst>
            </a:endParaRPr>
          </a:p>
          <a:p>
            <a:pPr marL="0" indent="0" algn="ctr">
              <a:buNone/>
            </a:pPr>
            <a:r>
              <a:rPr lang="es-CO" sz="4794" b="1">
                <a:solidFill>
                  <a:srgbClr val="FFFF00"/>
                </a:solidFill>
                <a:effectLst>
                  <a:outerShdw blurRad="50800" dist="38100" dir="2700000" algn="tl" rotWithShape="0">
                    <a:srgbClr val="000000">
                      <a:alpha val="43000"/>
                    </a:srgbClr>
                  </a:outerShdw>
                </a:effectLst>
              </a:rPr>
              <a:t>La asistencia es una prioridad para el año escolar 2018-19 </a:t>
            </a:r>
          </a:p>
        </p:txBody>
      </p:sp>
      <p:sp>
        <p:nvSpPr>
          <p:cNvPr id="9" name="Right Triangle 8"/>
          <p:cNvSpPr/>
          <p:nvPr/>
        </p:nvSpPr>
        <p:spPr>
          <a:xfrm rot="16200000">
            <a:off x="8136593" y="4445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8" name="Picture 7" descr="Pupil-Services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007" y="5271690"/>
            <a:ext cx="718776" cy="745153"/>
          </a:xfrm>
          <a:prstGeom prst="rect">
            <a:avLst/>
          </a:prstGeom>
          <a:effectLst>
            <a:glow>
              <a:schemeClr val="bg1"/>
            </a:glow>
          </a:effectLst>
        </p:spPr>
      </p:pic>
      <p:sp>
        <p:nvSpPr>
          <p:cNvPr id="10" name="Right Triangle 9"/>
          <p:cNvSpPr/>
          <p:nvPr/>
        </p:nvSpPr>
        <p:spPr>
          <a:xfrm rot="5400000">
            <a:off x="-199718" y="842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LAUSD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0" y="801323"/>
            <a:ext cx="792023" cy="796775"/>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4</a:t>
            </a:fld>
            <a:endParaRPr lang="en-US"/>
          </a:p>
        </p:txBody>
      </p:sp>
      <p:sp>
        <p:nvSpPr>
          <p:cNvPr id="7" name="Footer Placeholder 6"/>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247824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215660"/>
            <a:ext cx="8915400" cy="879895"/>
          </a:xfrm>
        </p:spPr>
        <p:txBody>
          <a:bodyPr>
            <a:normAutofit fontScale="90000"/>
          </a:bodyPr>
          <a:lstStyle/>
          <a:p>
            <a:br>
              <a:rPr lang="es-CO">
                <a:solidFill>
                  <a:schemeClr val="bg1"/>
                </a:solidFill>
                <a:latin typeface="Avenir Book"/>
                <a:cs typeface="Avenir Book"/>
              </a:rPr>
            </a:br>
            <a:r>
              <a:rPr lang="es-CO">
                <a:solidFill>
                  <a:schemeClr val="bg1"/>
                </a:solidFill>
                <a:latin typeface="Avenir Book"/>
                <a:cs typeface="Avenir Book"/>
              </a:rPr>
              <a:t>Educación para todos— Esto es fundamental</a:t>
            </a:r>
            <a:br>
              <a:rPr lang="es-CO">
                <a:solidFill>
                  <a:schemeClr val="bg1"/>
                </a:solidFill>
                <a:latin typeface="Avenir Book"/>
                <a:cs typeface="Avenir Book"/>
              </a:rPr>
            </a:br>
            <a:endParaRPr lang="es-CO">
              <a:solidFill>
                <a:schemeClr val="bg1"/>
              </a:solidFill>
              <a:latin typeface="Avenir Book"/>
              <a:cs typeface="Avenir Book"/>
            </a:endParaRPr>
          </a:p>
        </p:txBody>
      </p:sp>
      <p:sp>
        <p:nvSpPr>
          <p:cNvPr id="3" name="Content Placeholder 2"/>
          <p:cNvSpPr>
            <a:spLocks noGrp="1"/>
          </p:cNvSpPr>
          <p:nvPr>
            <p:ph idx="1"/>
          </p:nvPr>
        </p:nvSpPr>
        <p:spPr>
          <a:xfrm>
            <a:off x="495300" y="1815861"/>
            <a:ext cx="8915400" cy="4584939"/>
          </a:xfrm>
        </p:spPr>
        <p:txBody>
          <a:bodyPr>
            <a:normAutofit/>
          </a:bodyPr>
          <a:lstStyle/>
          <a:p>
            <a:r>
              <a:rPr lang="es-CO" sz="2800" dirty="0"/>
              <a:t>El plan </a:t>
            </a:r>
            <a:r>
              <a:rPr lang="es-CO" sz="2800" b="1" dirty="0">
                <a:solidFill>
                  <a:srgbClr val="0070C0"/>
                </a:solidFill>
              </a:rPr>
              <a:t>desarrolla conciencia por toda la comunidad de Los Ángeles </a:t>
            </a:r>
            <a:r>
              <a:rPr lang="es-CO" sz="2800" dirty="0"/>
              <a:t>sobre la importancia de la asistencia estudiantil. </a:t>
            </a:r>
          </a:p>
          <a:p>
            <a:r>
              <a:rPr lang="es-CO" sz="2800" dirty="0"/>
              <a:t>Las escuelas comparten la información referente a la asistencia con sus estudiantes, maestros y padres. </a:t>
            </a:r>
          </a:p>
          <a:p>
            <a:r>
              <a:rPr lang="es-CO" sz="2800" dirty="0"/>
              <a:t>Todos tienen la responsabilidad y deben cumplir con la asistencia estudiantil.</a:t>
            </a:r>
          </a:p>
          <a:p>
            <a:pPr marL="0" indent="0">
              <a:buNone/>
            </a:pPr>
            <a:endParaRPr lang="en-US" sz="2800" dirty="0"/>
          </a:p>
          <a:p>
            <a:pPr marL="0" indent="0">
              <a:buNone/>
            </a:pPr>
            <a:r>
              <a:rPr lang="es-CO" sz="2800" dirty="0">
                <a:latin typeface="Avenir Book"/>
                <a:ea typeface="Tahoma" panose="020B0604030504040204" pitchFamily="34" charset="0"/>
                <a:cs typeface="Avenir Book"/>
              </a:rPr>
              <a:t>                          </a:t>
            </a: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480" y="5778381"/>
            <a:ext cx="689974" cy="694114"/>
          </a:xfrm>
          <a:prstGeom prst="rect">
            <a:avLst/>
          </a:prstGeom>
        </p:spPr>
      </p:pic>
      <p:pic>
        <p:nvPicPr>
          <p:cNvPr id="6" name="Picture 5"/>
          <p:cNvPicPr>
            <a:picLocks noChangeAspect="1"/>
          </p:cNvPicPr>
          <p:nvPr/>
        </p:nvPicPr>
        <p:blipFill>
          <a:blip r:embed="rId4"/>
          <a:stretch>
            <a:fillRect/>
          </a:stretch>
        </p:blipFill>
        <p:spPr>
          <a:xfrm>
            <a:off x="105182" y="5851463"/>
            <a:ext cx="702707" cy="9065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A54BDD0D-9D06-4347-9DDF-B78EE7639633}" type="slidenum">
              <a:rPr lang="en-US" smtClean="0"/>
              <a:t>5</a:t>
            </a:fld>
            <a:endParaRPr lang="en-US"/>
          </a:p>
        </p:txBody>
      </p:sp>
      <p:sp>
        <p:nvSpPr>
          <p:cNvPr id="9" name="Footer Placeholder 8"/>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322193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2900"/>
            <a:ext cx="9906000" cy="1075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486697" y="452959"/>
            <a:ext cx="8979775" cy="1077020"/>
          </a:xfrm>
        </p:spPr>
        <p:txBody>
          <a:bodyPr>
            <a:normAutofit/>
          </a:bodyPr>
          <a:lstStyle/>
          <a:p>
            <a:r>
              <a:rPr lang="es-CO" sz="4000" b="1" dirty="0">
                <a:solidFill>
                  <a:srgbClr val="FFFFFF"/>
                </a:solidFill>
              </a:rPr>
              <a:t>Metas para los parámetros de asistencia</a:t>
            </a:r>
          </a:p>
        </p:txBody>
      </p:sp>
      <p:grpSp>
        <p:nvGrpSpPr>
          <p:cNvPr id="5" name="Group 4"/>
          <p:cNvGrpSpPr/>
          <p:nvPr/>
        </p:nvGrpSpPr>
        <p:grpSpPr>
          <a:xfrm>
            <a:off x="189837" y="1124543"/>
            <a:ext cx="590465" cy="590465"/>
            <a:chOff x="568603" y="904483"/>
            <a:chExt cx="626167" cy="626167"/>
          </a:xfrm>
        </p:grpSpPr>
        <p:sp>
          <p:nvSpPr>
            <p:cNvPr id="6" name="Oval 5"/>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7" name="Picture 6"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9" name="Content Placeholder 2"/>
          <p:cNvSpPr txBox="1">
            <a:spLocks/>
          </p:cNvSpPr>
          <p:nvPr/>
        </p:nvSpPr>
        <p:spPr bwMode="auto">
          <a:xfrm>
            <a:off x="1066886" y="4045529"/>
            <a:ext cx="8255246" cy="23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100000"/>
              <a:buFont typeface="Arial" pitchFamily="34" charset="0"/>
              <a:buChar char="•"/>
              <a:defRPr sz="2900" kern="1200">
                <a:solidFill>
                  <a:schemeClr val="tx1"/>
                </a:solidFill>
                <a:latin typeface="Calibri" pitchFamily="34" charset="0"/>
                <a:ea typeface="Calibri" charset="0"/>
                <a:cs typeface="Calibri" pitchFamily="34" charset="0"/>
              </a:defRPr>
            </a:lvl1pPr>
            <a:lvl2pPr marL="639763" indent="-273050" algn="l" rtl="0" eaLnBrk="0" fontAlgn="base" hangingPunct="0">
              <a:spcBef>
                <a:spcPts val="550"/>
              </a:spcBef>
              <a:spcAft>
                <a:spcPct val="0"/>
              </a:spcAft>
              <a:buClr>
                <a:schemeClr val="accent1"/>
              </a:buClr>
              <a:buSzPct val="100000"/>
              <a:buFont typeface="Arial" pitchFamily="34" charset="0"/>
              <a:buChar char="•"/>
              <a:defRPr sz="2600" kern="1200">
                <a:solidFill>
                  <a:schemeClr val="tx1"/>
                </a:solidFill>
                <a:latin typeface="Calibri" pitchFamily="34" charset="0"/>
                <a:ea typeface="Calibri" charset="0"/>
                <a:cs typeface="Calibri" pitchFamily="34" charset="0"/>
              </a:defRPr>
            </a:lvl2pPr>
            <a:lvl3pPr marL="914400" indent="-228600" algn="l" rtl="0" eaLnBrk="0" fontAlgn="base" hangingPunct="0">
              <a:spcBef>
                <a:spcPts val="500"/>
              </a:spcBef>
              <a:spcAft>
                <a:spcPct val="0"/>
              </a:spcAft>
              <a:buClr>
                <a:schemeClr val="accent2"/>
              </a:buClr>
              <a:buSzPct val="100000"/>
              <a:buFont typeface="Arial" pitchFamily="34" charset="0"/>
              <a:buChar char="•"/>
              <a:defRPr sz="2300" kern="1200">
                <a:solidFill>
                  <a:schemeClr val="tx1"/>
                </a:solidFill>
                <a:latin typeface="Calibri" pitchFamily="34" charset="0"/>
                <a:ea typeface="Calibri" charset="0"/>
                <a:cs typeface="Calibri" pitchFamily="34" charset="0"/>
              </a:defRPr>
            </a:lvl3pPr>
            <a:lvl4pPr marL="1371600" indent="-228600" algn="l" rtl="0" eaLnBrk="0" fontAlgn="base" hangingPunct="0">
              <a:spcBef>
                <a:spcPts val="400"/>
              </a:spcBef>
              <a:spcAft>
                <a:spcPct val="0"/>
              </a:spcAft>
              <a:buClr>
                <a:srgbClr val="A5AB81"/>
              </a:buClr>
              <a:buSzPct val="100000"/>
              <a:buFont typeface="Arial" pitchFamily="34" charset="0"/>
              <a:buChar char="•"/>
              <a:defRPr sz="2000" kern="1200">
                <a:solidFill>
                  <a:schemeClr val="tx1"/>
                </a:solidFill>
                <a:latin typeface="Calibri" pitchFamily="34" charset="0"/>
                <a:ea typeface="Calibri" charset="0"/>
                <a:cs typeface="Calibri" pitchFamily="34" charset="0"/>
              </a:defRPr>
            </a:lvl4pPr>
            <a:lvl5pPr marL="1828800" indent="-228600" algn="l" rtl="0" eaLnBrk="0" fontAlgn="base" hangingPunct="0">
              <a:spcBef>
                <a:spcPts val="400"/>
              </a:spcBef>
              <a:spcAft>
                <a:spcPct val="0"/>
              </a:spcAft>
              <a:buClr>
                <a:srgbClr val="D8B25C"/>
              </a:buClr>
              <a:buSzPct val="100000"/>
              <a:buFont typeface="Arial" pitchFamily="34" charset="0"/>
              <a:buChar char="•"/>
              <a:defRPr sz="2000" kern="1200">
                <a:solidFill>
                  <a:schemeClr val="tx1"/>
                </a:solidFill>
                <a:latin typeface="Calibri" pitchFamily="34" charset="0"/>
                <a:ea typeface="Calibri" charset="0"/>
                <a:cs typeface="Calibri"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endParaRPr lang="en-US" sz="1600" dirty="0"/>
          </a:p>
          <a:p>
            <a:pPr marL="0" indent="0">
              <a:buNone/>
            </a:pPr>
            <a:r>
              <a:rPr lang="es-CO" sz="1600" dirty="0"/>
              <a:t>La meta de asistencia del Distrito para el año 2018 -19 es:</a:t>
            </a:r>
          </a:p>
          <a:p>
            <a:r>
              <a:rPr lang="es-CO" sz="1600" b="1" dirty="0">
                <a:solidFill>
                  <a:srgbClr val="FF0000"/>
                </a:solidFill>
              </a:rPr>
              <a:t>70% o más</a:t>
            </a:r>
            <a:r>
              <a:rPr lang="es-CO" sz="1600" dirty="0"/>
              <a:t> de los estudiantes con asistencia excelente (7 ausencias o menos)</a:t>
            </a:r>
          </a:p>
          <a:p>
            <a:r>
              <a:rPr lang="es-CO" sz="1600" b="1" dirty="0">
                <a:solidFill>
                  <a:srgbClr val="FF0000"/>
                </a:solidFill>
              </a:rPr>
              <a:t>9% o menos</a:t>
            </a:r>
            <a:r>
              <a:rPr lang="es-CO" sz="1600" dirty="0"/>
              <a:t> de los estudiantes con ausentismo crónico </a:t>
            </a:r>
          </a:p>
          <a:p>
            <a:pPr marL="320675" lvl="1" indent="0">
              <a:buNone/>
            </a:pPr>
            <a:r>
              <a:rPr lang="es-CO" sz="1600" dirty="0"/>
              <a:t>(16 ausencias o menos)</a:t>
            </a:r>
          </a:p>
          <a:p>
            <a:pPr marL="320675" lvl="1" indent="0">
              <a:buNone/>
            </a:pPr>
            <a:endParaRPr lang="en-US" sz="1600" dirty="0"/>
          </a:p>
          <a:p>
            <a:pPr marL="0" indent="0" algn="ctr">
              <a:buNone/>
            </a:pPr>
            <a:r>
              <a:rPr lang="es-CO" sz="1600" dirty="0"/>
              <a:t>Las escuelas revisarán los resultados para las metas de la asistencia escolar mensualmente</a:t>
            </a:r>
          </a:p>
          <a:p>
            <a:pPr marL="0" indent="0">
              <a:buNone/>
            </a:pPr>
            <a:endParaRPr lang="en-US" sz="2400" i="1" dirty="0"/>
          </a:p>
        </p:txBody>
      </p:sp>
      <p:grpSp>
        <p:nvGrpSpPr>
          <p:cNvPr id="13" name="Group 12"/>
          <p:cNvGrpSpPr/>
          <p:nvPr/>
        </p:nvGrpSpPr>
        <p:grpSpPr>
          <a:xfrm>
            <a:off x="876300" y="1569175"/>
            <a:ext cx="8153400" cy="2437158"/>
            <a:chOff x="872806" y="2015045"/>
            <a:chExt cx="8153400" cy="2437158"/>
          </a:xfrm>
        </p:grpSpPr>
        <p:pic>
          <p:nvPicPr>
            <p:cNvPr id="10" name="Picture 9"/>
            <p:cNvPicPr>
              <a:picLocks noChangeAspect="1"/>
            </p:cNvPicPr>
            <p:nvPr/>
          </p:nvPicPr>
          <p:blipFill rotWithShape="1">
            <a:blip r:embed="rId4"/>
            <a:srcRect l="2083" t="36666" r="21250" b="22593"/>
            <a:stretch/>
          </p:blipFill>
          <p:spPr>
            <a:xfrm>
              <a:off x="872806" y="2015045"/>
              <a:ext cx="8153400" cy="2437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309707" y="3759343"/>
              <a:ext cx="714375" cy="338554"/>
            </a:xfrm>
            <a:prstGeom prst="rect">
              <a:avLst/>
            </a:prstGeom>
            <a:solidFill>
              <a:schemeClr val="bg1"/>
            </a:solidFill>
          </p:spPr>
          <p:txBody>
            <a:bodyPr wrap="square" rtlCol="0">
              <a:spAutoFit/>
            </a:bodyPr>
            <a:lstStyle/>
            <a:p>
              <a:pPr algn="ctr"/>
              <a:r>
                <a:rPr lang="es-CO" sz="1600" b="1"/>
                <a:t>68%</a:t>
              </a:r>
            </a:p>
          </p:txBody>
        </p:sp>
        <p:sp>
          <p:nvSpPr>
            <p:cNvPr id="12" name="TextBox 11"/>
            <p:cNvSpPr txBox="1"/>
            <p:nvPr/>
          </p:nvSpPr>
          <p:spPr>
            <a:xfrm>
              <a:off x="5309708" y="4113649"/>
              <a:ext cx="714375" cy="338554"/>
            </a:xfrm>
            <a:prstGeom prst="rect">
              <a:avLst/>
            </a:prstGeom>
            <a:solidFill>
              <a:schemeClr val="bg1"/>
            </a:solidFill>
          </p:spPr>
          <p:txBody>
            <a:bodyPr wrap="square" rtlCol="0">
              <a:spAutoFit/>
            </a:bodyPr>
            <a:lstStyle/>
            <a:p>
              <a:pPr algn="ctr"/>
              <a:r>
                <a:rPr lang="es-CO" sz="1600" b="1"/>
                <a:t>14.6%</a:t>
              </a:r>
            </a:p>
          </p:txBody>
        </p:sp>
      </p:grpSp>
      <p:sp>
        <p:nvSpPr>
          <p:cNvPr id="3" name="Slide Number Placeholder 2"/>
          <p:cNvSpPr>
            <a:spLocks noGrp="1"/>
          </p:cNvSpPr>
          <p:nvPr>
            <p:ph type="sldNum" sz="quarter" idx="12"/>
          </p:nvPr>
        </p:nvSpPr>
        <p:spPr/>
        <p:txBody>
          <a:bodyPr/>
          <a:lstStyle/>
          <a:p>
            <a:fld id="{A54BDD0D-9D06-4347-9DDF-B78EE7639633}" type="slidenum">
              <a:rPr lang="en-US" smtClean="0"/>
              <a:t>6</a:t>
            </a:fld>
            <a:endParaRPr lang="en-US"/>
          </a:p>
        </p:txBody>
      </p:sp>
      <p:sp>
        <p:nvSpPr>
          <p:cNvPr id="4" name="Footer Placeholder 3"/>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67350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2938"/>
            <a:ext cx="9906000" cy="10976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5" name="Content Placeholder 4"/>
          <p:cNvSpPr>
            <a:spLocks noGrp="1"/>
          </p:cNvSpPr>
          <p:nvPr>
            <p:ph idx="1"/>
          </p:nvPr>
        </p:nvSpPr>
        <p:spPr>
          <a:xfrm>
            <a:off x="564205" y="1748980"/>
            <a:ext cx="8846496" cy="5109019"/>
          </a:xfrm>
        </p:spPr>
        <p:txBody>
          <a:bodyPr>
            <a:normAutofit fontScale="92500"/>
          </a:bodyPr>
          <a:lstStyle/>
          <a:p>
            <a:pPr marL="0" indent="0">
              <a:buNone/>
            </a:pPr>
            <a:r>
              <a:rPr lang="es-CO" sz="2400" b="1" dirty="0"/>
              <a:t>Para ayudar a que los estudiantes mejoren su asistencia en cada escuela, se implementarán las siguientes prácticas:</a:t>
            </a:r>
          </a:p>
          <a:p>
            <a:pPr marL="1160859" lvl="2" indent="-417909">
              <a:buFont typeface="+mj-lt"/>
              <a:buAutoNum type="arabicPeriod"/>
            </a:pPr>
            <a:r>
              <a:rPr lang="es-CO" sz="2100" dirty="0"/>
              <a:t>Los directores escolares enviarán un mensaje claro, consistente sobre la asistencia </a:t>
            </a:r>
          </a:p>
          <a:p>
            <a:pPr marL="1114425" lvl="3" indent="0">
              <a:buNone/>
            </a:pPr>
            <a:r>
              <a:rPr lang="es-CO" sz="2100" i="1" dirty="0">
                <a:solidFill>
                  <a:srgbClr val="FF0000"/>
                </a:solidFill>
              </a:rPr>
              <a:t>Ejemplos: Cartas, mensajes telefónicos, boletines informativos, anuncios por el altavoz, reuniones con los padres, conferencias entre padres y maestros </a:t>
            </a:r>
          </a:p>
          <a:p>
            <a:pPr marL="1114425" lvl="3" indent="0">
              <a:buNone/>
            </a:pPr>
            <a:r>
              <a:rPr lang="es-CO" sz="2100" i="1" dirty="0">
                <a:solidFill>
                  <a:srgbClr val="FF0000"/>
                </a:solidFill>
              </a:rPr>
              <a:t>Noche de regreso a la escuela, café con el director escolar</a:t>
            </a:r>
          </a:p>
          <a:p>
            <a:pPr marL="1160859" lvl="2" indent="-417909">
              <a:buFont typeface="+mj-lt"/>
              <a:buAutoNum type="arabicPeriod"/>
            </a:pPr>
            <a:endParaRPr lang="en-US" sz="2100" dirty="0"/>
          </a:p>
          <a:p>
            <a:pPr marL="1160859" lvl="2" indent="-417909">
              <a:buFont typeface="+mj-lt"/>
              <a:buAutoNum type="arabicPeriod"/>
            </a:pPr>
            <a:r>
              <a:rPr lang="es-CO" sz="2100" dirty="0"/>
              <a:t>El personal escolar llamará por teléfono al grupo específico de estudiantes</a:t>
            </a:r>
          </a:p>
          <a:p>
            <a:pPr marL="1114425" lvl="3" indent="0">
              <a:buNone/>
            </a:pPr>
            <a:r>
              <a:rPr lang="es-CO" sz="2100" i="1" dirty="0">
                <a:solidFill>
                  <a:srgbClr val="FF0000"/>
                </a:solidFill>
              </a:rPr>
              <a:t>Ejemplo: Se enfocará en estudiantes con ausentismo crónico</a:t>
            </a:r>
          </a:p>
          <a:p>
            <a:pPr marL="1160859" lvl="2" indent="-417909">
              <a:buFont typeface="+mj-lt"/>
              <a:buAutoNum type="arabicPeriod"/>
            </a:pPr>
            <a:endParaRPr lang="en-US" sz="2100" dirty="0"/>
          </a:p>
          <a:p>
            <a:pPr marL="1160859" lvl="2" indent="-417909">
              <a:buFont typeface="+mj-lt"/>
              <a:buAutoNum type="arabicPeriod"/>
            </a:pPr>
            <a:r>
              <a:rPr lang="es-CO" sz="2100" dirty="0"/>
              <a:t>El personal escolar motivará la intervención para grupos específicos—Conexión personalizada/mentores </a:t>
            </a:r>
            <a:r>
              <a:rPr lang="es-CO" sz="2100" i="1" dirty="0">
                <a:solidFill>
                  <a:srgbClr val="FF0000"/>
                </a:solidFill>
              </a:rPr>
              <a:t>Ejemplo: Un empleado escolar visita el salón de clases del estudiante</a:t>
            </a:r>
          </a:p>
          <a:p>
            <a:pPr marL="417909" lvl="2" indent="-417909">
              <a:spcBef>
                <a:spcPts val="813"/>
              </a:spcBef>
              <a:buFont typeface="+mj-lt"/>
              <a:buAutoNum type="arabicPeriod"/>
            </a:pPr>
            <a:endParaRPr lang="en-US" dirty="0"/>
          </a:p>
          <a:p>
            <a:pPr marL="0" indent="0">
              <a:buNone/>
            </a:pPr>
            <a:endParaRPr lang="en-US" dirty="0"/>
          </a:p>
          <a:p>
            <a:pPr marL="0" indent="0">
              <a:buNone/>
            </a:pPr>
            <a:endParaRPr lang="en-US" dirty="0"/>
          </a:p>
        </p:txBody>
      </p:sp>
      <p:sp>
        <p:nvSpPr>
          <p:cNvPr id="2" name="TextBox 1"/>
          <p:cNvSpPr txBox="1"/>
          <p:nvPr/>
        </p:nvSpPr>
        <p:spPr>
          <a:xfrm>
            <a:off x="878216" y="796613"/>
            <a:ext cx="8211318" cy="842538"/>
          </a:xfrm>
          <a:prstGeom prst="rect">
            <a:avLst/>
          </a:prstGeom>
          <a:noFill/>
        </p:spPr>
        <p:txBody>
          <a:bodyPr wrap="square" rtlCol="0">
            <a:spAutoFit/>
          </a:bodyPr>
          <a:lstStyle/>
          <a:p>
            <a:r>
              <a:rPr lang="es-CO" sz="4875">
                <a:solidFill>
                  <a:schemeClr val="bg1"/>
                </a:solidFill>
              </a:rPr>
              <a:t>Cómo lograremos el progreso</a:t>
            </a:r>
          </a:p>
        </p:txBody>
      </p:sp>
      <p:grpSp>
        <p:nvGrpSpPr>
          <p:cNvPr id="9" name="Group 8"/>
          <p:cNvGrpSpPr/>
          <p:nvPr/>
        </p:nvGrpSpPr>
        <p:grpSpPr>
          <a:xfrm>
            <a:off x="61750" y="1444746"/>
            <a:ext cx="590465" cy="590465"/>
            <a:chOff x="568603" y="904483"/>
            <a:chExt cx="626167" cy="626167"/>
          </a:xfrm>
        </p:grpSpPr>
        <p:sp>
          <p:nvSpPr>
            <p:cNvPr id="10" name="Oval 9"/>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4" name="Slide Number Placeholder 3"/>
          <p:cNvSpPr>
            <a:spLocks noGrp="1"/>
          </p:cNvSpPr>
          <p:nvPr>
            <p:ph type="sldNum" sz="quarter" idx="12"/>
          </p:nvPr>
        </p:nvSpPr>
        <p:spPr/>
        <p:txBody>
          <a:bodyPr/>
          <a:lstStyle/>
          <a:p>
            <a:fld id="{A54BDD0D-9D06-4347-9DDF-B78EE7639633}" type="slidenum">
              <a:rPr lang="en-US" smtClean="0"/>
              <a:t>7</a:t>
            </a:fld>
            <a:endParaRPr lang="en-US"/>
          </a:p>
        </p:txBody>
      </p:sp>
      <p:sp>
        <p:nvSpPr>
          <p:cNvPr id="7" name="Footer Placeholder 6"/>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234281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57163" y="132604"/>
            <a:ext cx="9253537" cy="1446550"/>
          </a:xfrm>
          <a:prstGeom prst="rect">
            <a:avLst/>
          </a:prstGeom>
          <a:noFill/>
        </p:spPr>
        <p:txBody>
          <a:bodyPr wrap="square" rtlCol="0">
            <a:spAutoFit/>
          </a:bodyPr>
          <a:lstStyle/>
          <a:p>
            <a:pPr algn="ctr"/>
            <a:r>
              <a:rPr lang="es-CO" sz="4400" dirty="0">
                <a:solidFill>
                  <a:srgbClr val="FFFFFF"/>
                </a:solidFill>
                <a:latin typeface="Avenir"/>
                <a:cs typeface="Avenir"/>
              </a:rPr>
              <a:t>Mejorar la asistencia escolar de </a:t>
            </a:r>
          </a:p>
          <a:p>
            <a:pPr algn="ctr"/>
            <a:r>
              <a:rPr lang="es-CO" sz="4400" dirty="0">
                <a:solidFill>
                  <a:srgbClr val="FFFFFF"/>
                </a:solidFill>
                <a:latin typeface="Avenir"/>
                <a:cs typeface="Avenir"/>
              </a:rPr>
              <a:t>Cada Estudiante </a:t>
            </a:r>
          </a:p>
        </p:txBody>
      </p:sp>
      <p:sp>
        <p:nvSpPr>
          <p:cNvPr id="12" name="Content Placeholder 2"/>
          <p:cNvSpPr>
            <a:spLocks noGrp="1"/>
          </p:cNvSpPr>
          <p:nvPr>
            <p:ph idx="1"/>
          </p:nvPr>
        </p:nvSpPr>
        <p:spPr>
          <a:xfrm>
            <a:off x="4783931" y="1944928"/>
            <a:ext cx="4620786" cy="4600649"/>
          </a:xfrm>
        </p:spPr>
        <p:txBody>
          <a:bodyPr>
            <a:normAutofit/>
          </a:bodyPr>
          <a:lstStyle/>
          <a:p>
            <a:r>
              <a:rPr lang="es-CO" dirty="0">
                <a:latin typeface="Avenir Book"/>
                <a:cs typeface="Avenir Book"/>
              </a:rPr>
              <a:t>Este plan trata con que todas las escuelas proporcionen apoyo a cada estudiante para que todos los estudiantes puedan mejorar su asistencia</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606" y="575521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8</a:t>
            </a:fld>
            <a:endParaRPr lang="en-US"/>
          </a:p>
        </p:txBody>
      </p:sp>
      <p:sp>
        <p:nvSpPr>
          <p:cNvPr id="3" name="Footer Placeholder 2"/>
          <p:cNvSpPr>
            <a:spLocks noGrp="1"/>
          </p:cNvSpPr>
          <p:nvPr>
            <p:ph type="ftr" sz="quarter" idx="11"/>
          </p:nvPr>
        </p:nvSpPr>
        <p:spPr/>
        <p:txBody>
          <a:bodyPr/>
          <a:lstStyle/>
          <a:p>
            <a:r>
              <a:rPr lang="es-CO" b="1" dirty="0">
                <a:solidFill>
                  <a:schemeClr val="tx1"/>
                </a:solidFill>
              </a:rPr>
              <a:t>El Plan de Mejora en la Asistencia para el 2018-19</a:t>
            </a:r>
          </a:p>
        </p:txBody>
      </p:sp>
    </p:spTree>
    <p:extLst>
      <p:ext uri="{BB962C8B-B14F-4D97-AF65-F5344CB8AC3E}">
        <p14:creationId xmlns:p14="http://schemas.microsoft.com/office/powerpoint/2010/main" val="18548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s-CO">
                <a:solidFill>
                  <a:schemeClr val="bg1"/>
                </a:solidFill>
                <a:latin typeface="Avenir Book"/>
                <a:cs typeface="Avenir Book"/>
              </a:rPr>
              <a:t>Las metas de asistencia de LAUSD</a:t>
            </a:r>
          </a:p>
        </p:txBody>
      </p:sp>
      <p:sp>
        <p:nvSpPr>
          <p:cNvPr id="3" name="Content Placeholder 2"/>
          <p:cNvSpPr>
            <a:spLocks noGrp="1"/>
          </p:cNvSpPr>
          <p:nvPr>
            <p:ph idx="1"/>
          </p:nvPr>
        </p:nvSpPr>
        <p:spPr>
          <a:xfrm>
            <a:off x="495300" y="1831114"/>
            <a:ext cx="8915400" cy="3910346"/>
          </a:xfrm>
        </p:spPr>
        <p:txBody>
          <a:bodyPr>
            <a:normAutofit/>
          </a:bodyPr>
          <a:lstStyle/>
          <a:p>
            <a:pPr marL="0" indent="0">
              <a:buNone/>
            </a:pPr>
            <a:endParaRPr lang="en-US" sz="4800">
              <a:latin typeface="Avenir Book"/>
              <a:ea typeface="Tahoma" panose="020B0604030504040204" pitchFamily="34" charset="0"/>
              <a:cs typeface="Avenir Book"/>
            </a:endParaRPr>
          </a:p>
          <a:p>
            <a:pPr marL="0" indent="0" algn="ctr">
              <a:buNone/>
            </a:pPr>
            <a:r>
              <a:rPr lang="es-CO" sz="6000" b="1">
                <a:solidFill>
                  <a:srgbClr val="0070C0"/>
                </a:solidFill>
                <a:latin typeface="Avenir Book"/>
                <a:ea typeface="Tahoma" panose="020B0604030504040204" pitchFamily="34" charset="0"/>
                <a:cs typeface="Avenir Book"/>
              </a:rPr>
              <a:t>No más de 7 ausencias todo el año.</a:t>
            </a:r>
          </a:p>
          <a:p>
            <a:pPr marL="0" indent="0">
              <a:buNone/>
            </a:pPr>
            <a:endParaRPr lang="en-US" sz="44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122" y="5701849"/>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9</a:t>
            </a:fld>
            <a:endParaRPr lang="en-US"/>
          </a:p>
        </p:txBody>
      </p:sp>
    </p:spTree>
    <p:extLst>
      <p:ext uri="{BB962C8B-B14F-4D97-AF65-F5344CB8AC3E}">
        <p14:creationId xmlns:p14="http://schemas.microsoft.com/office/powerpoint/2010/main" val="2198843179"/>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3396</Words>
  <Application>Microsoft Macintosh PowerPoint</Application>
  <PresentationFormat>A4 Paper (210x297 mm)</PresentationFormat>
  <Paragraphs>377</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Avenir Book</vt:lpstr>
      <vt:lpstr>Avenir Roman</vt:lpstr>
      <vt:lpstr>Calibri</vt:lpstr>
      <vt:lpstr>Rockwell</vt:lpstr>
      <vt:lpstr>Times New Roman</vt:lpstr>
      <vt:lpstr>Office Theme</vt:lpstr>
      <vt:lpstr>PowerPoint Presentation</vt:lpstr>
      <vt:lpstr>Objetivos</vt:lpstr>
      <vt:lpstr>PowerPoint Presentation</vt:lpstr>
      <vt:lpstr>PowerPoint Presentation</vt:lpstr>
      <vt:lpstr> Educación para todos— Esto es fundamental </vt:lpstr>
      <vt:lpstr>Metas para los parámetros de asistencia</vt:lpstr>
      <vt:lpstr>PowerPoint Presentation</vt:lpstr>
      <vt:lpstr>PowerPoint Presentation</vt:lpstr>
      <vt:lpstr>Las metas de asistencia de LAUSD</vt:lpstr>
      <vt:lpstr>PowerPoint Presentation</vt:lpstr>
      <vt:lpstr>¿Qué indica la Ley de California acerca de la asistencia escolar?</vt:lpstr>
      <vt:lpstr>Ley en California y Responsabilidad de los Padres</vt:lpstr>
      <vt:lpstr>¿Por qué es tan importante la asistencia?</vt:lpstr>
      <vt:lpstr>Si los estudiantes no están en la escuela No pueden aprender</vt:lpstr>
      <vt:lpstr>Potenciales consecuencias para toda la vida</vt:lpstr>
      <vt:lpstr>PowerPoint Presentation</vt:lpstr>
      <vt:lpstr>PowerPoint Presentation</vt:lpstr>
      <vt:lpstr>PowerPoint Presentation</vt:lpstr>
      <vt:lpstr>Qué pueden hacer los padres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Camp, Morena</cp:lastModifiedBy>
  <cp:revision>5</cp:revision>
  <cp:lastPrinted>1601-01-01T00:00:00Z</cp:lastPrinted>
  <dcterms:created xsi:type="dcterms:W3CDTF">1601-01-01T00:00:00Z</dcterms:created>
  <dcterms:modified xsi:type="dcterms:W3CDTF">2020-12-29T23:11:46Z</dcterms:modified>
</cp:coreProperties>
</file>